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0" r:id="rId1"/>
  </p:sldMasterIdLst>
  <p:notesMasterIdLst>
    <p:notesMasterId r:id="rId58"/>
  </p:notesMasterIdLst>
  <p:sldIdLst>
    <p:sldId id="256" r:id="rId2"/>
    <p:sldId id="270" r:id="rId3"/>
    <p:sldId id="291" r:id="rId4"/>
    <p:sldId id="257" r:id="rId5"/>
    <p:sldId id="296" r:id="rId6"/>
    <p:sldId id="259" r:id="rId7"/>
    <p:sldId id="260" r:id="rId8"/>
    <p:sldId id="261" r:id="rId9"/>
    <p:sldId id="262" r:id="rId10"/>
    <p:sldId id="263" r:id="rId11"/>
    <p:sldId id="289" r:id="rId12"/>
    <p:sldId id="264" r:id="rId13"/>
    <p:sldId id="299" r:id="rId14"/>
    <p:sldId id="297" r:id="rId15"/>
    <p:sldId id="292" r:id="rId16"/>
    <p:sldId id="300" r:id="rId17"/>
    <p:sldId id="316" r:id="rId18"/>
    <p:sldId id="317" r:id="rId19"/>
    <p:sldId id="318" r:id="rId20"/>
    <p:sldId id="319" r:id="rId21"/>
    <p:sldId id="320" r:id="rId22"/>
    <p:sldId id="321" r:id="rId23"/>
    <p:sldId id="322" r:id="rId24"/>
    <p:sldId id="323" r:id="rId25"/>
    <p:sldId id="306" r:id="rId26"/>
    <p:sldId id="307" r:id="rId27"/>
    <p:sldId id="324" r:id="rId28"/>
    <p:sldId id="309" r:id="rId29"/>
    <p:sldId id="325" r:id="rId30"/>
    <p:sldId id="326" r:id="rId31"/>
    <p:sldId id="327" r:id="rId32"/>
    <p:sldId id="328" r:id="rId33"/>
    <p:sldId id="329" r:id="rId34"/>
    <p:sldId id="330" r:id="rId35"/>
    <p:sldId id="313" r:id="rId36"/>
    <p:sldId id="293" r:id="rId37"/>
    <p:sldId id="301" r:id="rId38"/>
    <p:sldId id="305" r:id="rId39"/>
    <p:sldId id="272" r:id="rId40"/>
    <p:sldId id="310" r:id="rId41"/>
    <p:sldId id="274" r:id="rId42"/>
    <p:sldId id="275" r:id="rId43"/>
    <p:sldId id="311" r:id="rId44"/>
    <p:sldId id="312" r:id="rId45"/>
    <p:sldId id="276" r:id="rId46"/>
    <p:sldId id="277" r:id="rId47"/>
    <p:sldId id="294" r:id="rId48"/>
    <p:sldId id="302" r:id="rId49"/>
    <p:sldId id="278" r:id="rId50"/>
    <p:sldId id="279" r:id="rId51"/>
    <p:sldId id="314" r:id="rId52"/>
    <p:sldId id="295" r:id="rId53"/>
    <p:sldId id="303" r:id="rId54"/>
    <p:sldId id="308" r:id="rId55"/>
    <p:sldId id="315" r:id="rId56"/>
    <p:sldId id="298"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665"/>
    <a:srgbClr val="7030A0"/>
    <a:srgbClr val="DFC9EF"/>
    <a:srgbClr val="E6E4EF"/>
    <a:srgbClr val="AB9EE2"/>
    <a:srgbClr val="1515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81037" autoAdjust="0"/>
  </p:normalViewPr>
  <p:slideViewPr>
    <p:cSldViewPr snapToGrid="0">
      <p:cViewPr varScale="1">
        <p:scale>
          <a:sx n="120" d="100"/>
          <a:sy n="120" d="100"/>
        </p:scale>
        <p:origin x="820"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1368ab24b0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31368ab24b0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13950c0d2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313950c0d2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4814B4E-750D-9D3B-1FAF-1DC999BB7ABA}"/>
            </a:ext>
          </a:extLst>
        </p:cNvPr>
        <p:cNvGrpSpPr/>
        <p:nvPr/>
      </p:nvGrpSpPr>
      <p:grpSpPr>
        <a:xfrm>
          <a:off x="0" y="0"/>
          <a:ext cx="0" cy="0"/>
          <a:chOff x="0" y="0"/>
          <a:chExt cx="0" cy="0"/>
        </a:xfrm>
      </p:grpSpPr>
      <p:sp>
        <p:nvSpPr>
          <p:cNvPr id="194" name="Google Shape;194;g313950c0d2c_0_97:notes">
            <a:extLst>
              <a:ext uri="{FF2B5EF4-FFF2-40B4-BE49-F238E27FC236}">
                <a16:creationId xmlns:a16="http://schemas.microsoft.com/office/drawing/2014/main" id="{EE20EEA3-7FB5-8058-CB3D-39F4F69E63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313950c0d2c_0_97:notes">
            <a:extLst>
              <a:ext uri="{FF2B5EF4-FFF2-40B4-BE49-F238E27FC236}">
                <a16:creationId xmlns:a16="http://schemas.microsoft.com/office/drawing/2014/main" id="{F039C3B8-9431-85F3-AC49-5987E2B6FC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25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3950c0d2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925F0516-2CE9-BFCB-3945-5CB97681F9FE}"/>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64FFA3DC-EBC4-907C-2EEA-5FED3B4833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25126E01-CDE0-33D9-9D7A-32D12238B2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765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56AAEDD-031B-E01E-9F20-376157351823}"/>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97CCC17D-3E1B-6EE6-5BE1-5291BAEF27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23395EFA-A31C-0B96-53C3-04E7B09C83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209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DB7D3F21-6181-23D2-D941-B565AC2E656F}"/>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975C0610-F16E-74C9-0ED8-29E2092CE2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a:extLst>
              <a:ext uri="{FF2B5EF4-FFF2-40B4-BE49-F238E27FC236}">
                <a16:creationId xmlns:a16="http://schemas.microsoft.com/office/drawing/2014/main" id="{CD32D469-BAD9-DE3A-81EC-2E9AFD640A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985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06E63B64-2F69-6702-E4D3-666FD3325FD3}"/>
            </a:ext>
          </a:extLst>
        </p:cNvPr>
        <p:cNvGrpSpPr/>
        <p:nvPr/>
      </p:nvGrpSpPr>
      <p:grpSpPr>
        <a:xfrm>
          <a:off x="0" y="0"/>
          <a:ext cx="0" cy="0"/>
          <a:chOff x="0" y="0"/>
          <a:chExt cx="0" cy="0"/>
        </a:xfrm>
      </p:grpSpPr>
      <p:sp>
        <p:nvSpPr>
          <p:cNvPr id="134" name="Google Shape;134;g31368ab24b0_2_85:notes">
            <a:extLst>
              <a:ext uri="{FF2B5EF4-FFF2-40B4-BE49-F238E27FC236}">
                <a16:creationId xmlns:a16="http://schemas.microsoft.com/office/drawing/2014/main" id="{F109CE62-B0EC-DF44-642D-78CBA77C02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1368ab24b0_2_85:notes">
            <a:extLst>
              <a:ext uri="{FF2B5EF4-FFF2-40B4-BE49-F238E27FC236}">
                <a16:creationId xmlns:a16="http://schemas.microsoft.com/office/drawing/2014/main" id="{01DA36CB-77D4-3CF8-BD61-7438B7E214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924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44C7898-6E74-97F4-383E-9752C5EAA317}"/>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434BA637-FB72-0540-CDDF-46BF6BE405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DDAEB195-7A4F-87AA-1393-BB9CDBD845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519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1C9FD65E-EDA6-9EF8-9574-10F37836B5E4}"/>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740EEF03-5D96-D1B8-7805-525E6E4DCC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299A99E6-BFF3-134B-0AA7-5655258BE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628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3D3BA7B1-F92F-28F1-9387-40E73FEBBFA7}"/>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C32B004A-9111-0839-0288-125C42C184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CD614FCA-1FC3-0659-7617-32AF457988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479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1368ab24b0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24ECE2A-4DB0-47AE-50F6-332EC3325C24}"/>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79C6AC7C-4E24-7985-8F80-54B253AA68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DCF48D46-78A2-DA4B-DD86-0B367405E7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45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5034E87F-DE98-778D-8AF1-7C97B81B3A15}"/>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7E299D45-9A47-2DE8-191E-4E697506DD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749EE03A-7563-5655-A63F-C40B6311A2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86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A99759E0-EE2F-0138-4C03-93BC56873678}"/>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D0DADC63-19F2-1D8B-44DE-FC0876C013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18CBB27C-45C5-E098-6112-DEBFE4956A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72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73879D3B-7DB0-BA61-5634-D9AE3A128D07}"/>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594B88C0-22C2-D637-91BB-BB12E3960F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712A5FEF-A4E1-E8BA-5C3E-036FC7BBB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41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71411D24-A416-3AAA-5AE9-D542300A31A8}"/>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FDA164BB-2770-4C2F-DE7F-0ADDF80440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F699B7E3-0A03-F4FC-8091-3B85D8AE1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774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CE215D50-ECC4-E87B-BE95-F9F7B5FC6294}"/>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8D8C3765-ED74-E9E0-561A-B6CD8B4A1E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96E04295-A01C-243F-7EDA-058CD816B5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094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59519716-D8BC-DBE3-C420-F86DE01E9519}"/>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A3C32D10-45B6-3561-C01D-E21DF950B7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05530717-F796-973B-4D95-BCF861D7D6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677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2A61F47D-3647-55E6-11BF-A12501E07F77}"/>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71E198B1-41AC-D877-C774-50EB120D29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D0DE7A1C-3CFC-2484-2EC4-57A5D183F7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567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C1154FCA-7FB5-5232-32D3-5DB7BC00F93E}"/>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0F817098-6CDD-A946-90C1-99DB50EAE6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5C8738DD-4AB3-0BB9-26BC-737100967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550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143D13AD-40C3-C045-796B-E0973460D5F1}"/>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B1E98DBE-0F04-8C72-030D-A0F23CC526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72DB0FFF-613E-71B1-A306-6AD3F5F05C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42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2B08BAE4-7C92-3973-40A0-10411E7BB00A}"/>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A77870C4-C5C9-11A0-644C-A862B38F30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a:extLst>
              <a:ext uri="{FF2B5EF4-FFF2-40B4-BE49-F238E27FC236}">
                <a16:creationId xmlns:a16="http://schemas.microsoft.com/office/drawing/2014/main" id="{452BE8EC-A345-E099-A692-3ECA0AB4DD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752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B129308E-DFFD-8099-95E5-86D4C15FD11D}"/>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989D525A-7053-B851-7F24-C2F0C422B5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954B903C-C11D-D51A-57F6-73482A214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718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604EDC25-E19F-99B4-96F5-09EE4652FC23}"/>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01EA79E9-603C-2AE7-EF0C-0887774178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C73E081C-1ED7-2354-EF2A-4653813E1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802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AF3508A-065B-0F38-D0DC-07F31B6ED496}"/>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C29D5020-F00D-1D0D-0152-0D551C92C4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14DD5928-C311-A070-72C9-CB23918CEA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061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E903ED2-89CD-5A31-A44F-7D8FB407215E}"/>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BC32D108-C5A4-130E-16A7-57BFEA37F4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5B2C8609-8EF0-C4BF-BDEF-0461D05CD0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9914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09AF16F3-9B8C-61D0-2AC0-28141DDAA2C4}"/>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5BAB59E0-B882-FA75-6E9A-F3745E231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2FCB18A9-C526-EB1C-CF6F-099FFBAEDE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251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20B7D88E-7099-5897-FDE3-9F63399D8582}"/>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63E6C1A4-5A8D-FAC0-2E4E-89A5A4CB7E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F9986F93-3BC0-564F-3B40-19D62BBAE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544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2D9CFA67-A532-24D0-9BDA-312CDD1D9C86}"/>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89DE4E46-306E-8B2B-8D2B-3F73D8A6D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وارد یک موضوع دیگر در زمینه ی نظریه بازی ها می شویم</a:t>
            </a:r>
            <a:endParaRPr dirty="0"/>
          </a:p>
        </p:txBody>
      </p:sp>
      <p:sp>
        <p:nvSpPr>
          <p:cNvPr id="285" name="Google Shape;285;g31368ab24b0_2_160:notes">
            <a:extLst>
              <a:ext uri="{FF2B5EF4-FFF2-40B4-BE49-F238E27FC236}">
                <a16:creationId xmlns:a16="http://schemas.microsoft.com/office/drawing/2014/main" id="{48B5A69B-454C-CE8E-1619-F17A21B268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7332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0E5C9B3B-F328-00D1-6477-780BD464745A}"/>
            </a:ext>
          </a:extLst>
        </p:cNvPr>
        <p:cNvGrpSpPr/>
        <p:nvPr/>
      </p:nvGrpSpPr>
      <p:grpSpPr>
        <a:xfrm>
          <a:off x="0" y="0"/>
          <a:ext cx="0" cy="0"/>
          <a:chOff x="0" y="0"/>
          <a:chExt cx="0" cy="0"/>
        </a:xfrm>
      </p:grpSpPr>
      <p:sp>
        <p:nvSpPr>
          <p:cNvPr id="134" name="Google Shape;134;g31368ab24b0_2_85:notes">
            <a:extLst>
              <a:ext uri="{FF2B5EF4-FFF2-40B4-BE49-F238E27FC236}">
                <a16:creationId xmlns:a16="http://schemas.microsoft.com/office/drawing/2014/main" id="{87DC0DA0-8D0C-B05D-76E9-248F587C8A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به نام </a:t>
            </a:r>
            <a:r>
              <a:rPr lang="fa-IR" dirty="0" err="1"/>
              <a:t>استقرا</a:t>
            </a:r>
            <a:r>
              <a:rPr lang="fa-IR" dirty="0"/>
              <a:t> </a:t>
            </a:r>
            <a:r>
              <a:rPr lang="fa-IR" dirty="0" err="1"/>
              <a:t>قهقرایی</a:t>
            </a:r>
            <a:endParaRPr dirty="0"/>
          </a:p>
        </p:txBody>
      </p:sp>
      <p:sp>
        <p:nvSpPr>
          <p:cNvPr id="135" name="Google Shape;135;g31368ab24b0_2_85:notes">
            <a:extLst>
              <a:ext uri="{FF2B5EF4-FFF2-40B4-BE49-F238E27FC236}">
                <a16:creationId xmlns:a16="http://schemas.microsoft.com/office/drawing/2014/main" id="{171C3C85-D3DB-3D9C-AC9D-D69DC6BF0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986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26E059A4-66EA-3829-1DE0-E94CF50B7BB8}"/>
            </a:ext>
          </a:extLst>
        </p:cNvPr>
        <p:cNvGrpSpPr/>
        <p:nvPr/>
      </p:nvGrpSpPr>
      <p:grpSpPr>
        <a:xfrm>
          <a:off x="0" y="0"/>
          <a:ext cx="0" cy="0"/>
          <a:chOff x="0" y="0"/>
          <a:chExt cx="0" cy="0"/>
        </a:xfrm>
      </p:grpSpPr>
      <p:sp>
        <p:nvSpPr>
          <p:cNvPr id="328" name="Google Shape;328;g2d56ed19928_0_23:notes">
            <a:extLst>
              <a:ext uri="{FF2B5EF4-FFF2-40B4-BE49-F238E27FC236}">
                <a16:creationId xmlns:a16="http://schemas.microsoft.com/office/drawing/2014/main" id="{0E8E6CF7-44A7-DD08-4F00-096359301F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این موضوع رو </a:t>
            </a:r>
            <a:r>
              <a:rPr lang="fa-IR" dirty="0" err="1"/>
              <a:t>میخوایم</a:t>
            </a:r>
            <a:r>
              <a:rPr lang="fa-IR" dirty="0"/>
              <a:t> با مثالی از یک برنامه ی تلویزیونی شروع کنیم</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برنامه تلویزیونی </a:t>
            </a:r>
            <a:r>
              <a:rPr lang="en-US" dirty="0"/>
              <a:t> Survivor</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سال 2000</a:t>
            </a:r>
          </a:p>
          <a:p>
            <a:pPr marL="0" lvl="0" indent="0" algn="l" rtl="0">
              <a:spcBef>
                <a:spcPts val="0"/>
              </a:spcBef>
              <a:spcAft>
                <a:spcPts val="0"/>
              </a:spcAft>
              <a:buNone/>
            </a:pPr>
            <a:endParaRPr lang="en-US" dirty="0"/>
          </a:p>
          <a:p>
            <a:pPr marL="0" lvl="0" indent="0" algn="l" rtl="0">
              <a:spcBef>
                <a:spcPts val="0"/>
              </a:spcBef>
              <a:spcAft>
                <a:spcPts val="0"/>
              </a:spcAft>
              <a:buNone/>
            </a:pPr>
            <a:r>
              <a:rPr lang="fa-IR" dirty="0"/>
              <a:t>16 نفر</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اخراج با رای گیری</a:t>
            </a:r>
          </a:p>
          <a:p>
            <a:pPr marL="0" lvl="0" indent="0" algn="l" rtl="0">
              <a:spcBef>
                <a:spcPts val="0"/>
              </a:spcBef>
              <a:spcAft>
                <a:spcPts val="0"/>
              </a:spcAft>
              <a:buNone/>
            </a:pPr>
            <a:endParaRPr lang="fa-IR" dirty="0"/>
          </a:p>
          <a:p>
            <a:pPr marL="0" lvl="0" indent="0" algn="l" rtl="0">
              <a:spcBef>
                <a:spcPts val="0"/>
              </a:spcBef>
              <a:spcAft>
                <a:spcPts val="0"/>
              </a:spcAft>
              <a:buNone/>
            </a:pPr>
            <a:endParaRPr dirty="0"/>
          </a:p>
        </p:txBody>
      </p:sp>
      <p:sp>
        <p:nvSpPr>
          <p:cNvPr id="329" name="Google Shape;329;g2d56ed19928_0_23:notes">
            <a:extLst>
              <a:ext uri="{FF2B5EF4-FFF2-40B4-BE49-F238E27FC236}">
                <a16:creationId xmlns:a16="http://schemas.microsoft.com/office/drawing/2014/main" id="{CDE913EC-90BF-6092-C2D9-FA11974A38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551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d56ed199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برنامه تلویزیونی </a:t>
            </a:r>
            <a:r>
              <a:rPr lang="en-US" dirty="0"/>
              <a:t> Survivor</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سال 2000</a:t>
            </a:r>
          </a:p>
          <a:p>
            <a:pPr marL="0" lvl="0" indent="0" algn="l" rtl="0">
              <a:spcBef>
                <a:spcPts val="0"/>
              </a:spcBef>
              <a:spcAft>
                <a:spcPts val="0"/>
              </a:spcAft>
              <a:buNone/>
            </a:pPr>
            <a:endParaRPr lang="en-US" dirty="0"/>
          </a:p>
          <a:p>
            <a:pPr marL="0" lvl="0" indent="0" algn="l" rtl="0">
              <a:spcBef>
                <a:spcPts val="0"/>
              </a:spcBef>
              <a:spcAft>
                <a:spcPts val="0"/>
              </a:spcAft>
              <a:buNone/>
            </a:pPr>
            <a:r>
              <a:rPr lang="fa-IR" dirty="0"/>
              <a:t>16 نفر</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اخراج با رای گیری</a:t>
            </a:r>
          </a:p>
          <a:p>
            <a:pPr marL="0" lvl="0" indent="0" algn="l" rtl="0">
              <a:spcBef>
                <a:spcPts val="0"/>
              </a:spcBef>
              <a:spcAft>
                <a:spcPts val="0"/>
              </a:spcAft>
              <a:buNone/>
            </a:pPr>
            <a:endParaRPr lang="fa-IR" dirty="0"/>
          </a:p>
          <a:p>
            <a:pPr marL="0" lvl="0" indent="0" algn="l" rtl="0">
              <a:spcBef>
                <a:spcPts val="0"/>
              </a:spcBef>
              <a:spcAft>
                <a:spcPts val="0"/>
              </a:spcAft>
              <a:buNone/>
            </a:pPr>
            <a:endParaRPr dirty="0"/>
          </a:p>
        </p:txBody>
      </p:sp>
      <p:sp>
        <p:nvSpPr>
          <p:cNvPr id="329" name="Google Shape;329;g2d56ed199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1368ab24b0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1368ab24b0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68B9501A-6940-A84F-6BCD-1B04457BD492}"/>
            </a:ext>
          </a:extLst>
        </p:cNvPr>
        <p:cNvGrpSpPr/>
        <p:nvPr/>
      </p:nvGrpSpPr>
      <p:grpSpPr>
        <a:xfrm>
          <a:off x="0" y="0"/>
          <a:ext cx="0" cy="0"/>
          <a:chOff x="0" y="0"/>
          <a:chExt cx="0" cy="0"/>
        </a:xfrm>
      </p:grpSpPr>
      <p:sp>
        <p:nvSpPr>
          <p:cNvPr id="328" name="Google Shape;328;g2d56ed19928_0_23:notes">
            <a:extLst>
              <a:ext uri="{FF2B5EF4-FFF2-40B4-BE49-F238E27FC236}">
                <a16:creationId xmlns:a16="http://schemas.microsoft.com/office/drawing/2014/main" id="{D81A2735-0F2F-F070-A64D-B2719281BF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آخرین قسمت فصل اول</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اتفاقی مبهوت کننده</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مسابقه ای برای مصونیت از </a:t>
            </a:r>
            <a:r>
              <a:rPr lang="fa-IR" dirty="0" err="1"/>
              <a:t>رای‌گیری</a:t>
            </a:r>
            <a:r>
              <a:rPr lang="fa-IR" dirty="0"/>
              <a:t> بعدی</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فینال به این صورت است که یک انجمن تصمیم گیری از 7 نفر قبلی که از جزیره اخراج شده </a:t>
            </a:r>
            <a:r>
              <a:rPr lang="fa-IR" dirty="0" err="1"/>
              <a:t>اند</a:t>
            </a:r>
            <a:r>
              <a:rPr lang="fa-IR" dirty="0"/>
              <a:t>، برنده را مشخص می کنند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به این معنی که آن شخص نه تنها خودش به فینال می رود بلکه انتخاب می کند چه کسی را با خود ببرد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دو فرد دیگر به یکدیگر رای می دهند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برنده‌ی</a:t>
            </a:r>
            <a:r>
              <a:rPr lang="fa-IR" dirty="0"/>
              <a:t> مسابقه، تصمیم می گیرد چه کسی از مسابقه حذف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آنها باید بر روی یک کنده ی درخت بایستند و دست خود را بر روی مجسمه ای نگه دارند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پس از یک ساعت و نیم، </a:t>
            </a:r>
            <a:r>
              <a:rPr lang="fa-IR" dirty="0" err="1"/>
              <a:t>ریچ</a:t>
            </a:r>
            <a:r>
              <a:rPr lang="fa-IR" dirty="0"/>
              <a:t> ناگهان از روی درخت پایین می آید و دست خود را از مجسمه می کشد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چیشد</a:t>
            </a:r>
            <a:r>
              <a:rPr lang="fa-IR" dirty="0"/>
              <a:t>؟ چه اتفاقی افتاد؟ حسی که </a:t>
            </a:r>
            <a:r>
              <a:rPr lang="fa-IR" dirty="0" err="1"/>
              <a:t>تماشاچییان</a:t>
            </a:r>
            <a:r>
              <a:rPr lang="fa-IR" dirty="0"/>
              <a:t> این مسابقه در این لحظه داشتند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ولی این موضوع را می توان به یکی از موضوعات نظریه ی بازی ها ربط داد</a:t>
            </a:r>
          </a:p>
          <a:p>
            <a:pPr marL="0" lvl="0" indent="0" algn="l" rtl="0">
              <a:spcBef>
                <a:spcPts val="0"/>
              </a:spcBef>
              <a:spcAft>
                <a:spcPts val="0"/>
              </a:spcAft>
              <a:buNone/>
            </a:pPr>
            <a:endParaRPr dirty="0"/>
          </a:p>
        </p:txBody>
      </p:sp>
      <p:sp>
        <p:nvSpPr>
          <p:cNvPr id="329" name="Google Shape;329;g2d56ed19928_0_23:notes">
            <a:extLst>
              <a:ext uri="{FF2B5EF4-FFF2-40B4-BE49-F238E27FC236}">
                <a16:creationId xmlns:a16="http://schemas.microsoft.com/office/drawing/2014/main" id="{D320A96B-F1D3-15CC-473F-CA22475709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152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d56ed1992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3 تا حقیقت</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رودی یک </a:t>
            </a:r>
            <a:r>
              <a:rPr lang="fa-IR" dirty="0" err="1"/>
              <a:t>ملوان</a:t>
            </a:r>
            <a:r>
              <a:rPr lang="fa-IR" dirty="0"/>
              <a:t> سابق بوده که خیلی به جزیره کمک کرده و توسط همه دوست داشته می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سر همین اگر به فینال راه می یافت تقریبا به طور قطعی، برنده ی برنامه بود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ریچ</a:t>
            </a:r>
            <a:r>
              <a:rPr lang="fa-IR" dirty="0"/>
              <a:t> و رودی از اوایل برنامه با یکدیگر یک اتحادی شکل دادند که رای به اخراج یکدیگر ندهند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کیلی</a:t>
            </a:r>
            <a:r>
              <a:rPr lang="fa-IR" dirty="0"/>
              <a:t> برنده 5 مسابقه ی استقامتی گذشته شده و احتمال خیلی بالایی در برد این مسابقه نیز دارد</a:t>
            </a:r>
          </a:p>
          <a:p>
            <a:pPr marL="0" lvl="0" indent="0" algn="l" rtl="0">
              <a:spcBef>
                <a:spcPts val="0"/>
              </a:spcBef>
              <a:spcAft>
                <a:spcPts val="0"/>
              </a:spcAft>
              <a:buNone/>
            </a:pPr>
            <a:endParaRPr dirty="0"/>
          </a:p>
        </p:txBody>
      </p:sp>
      <p:sp>
        <p:nvSpPr>
          <p:cNvPr id="353" name="Google Shape;353;g2d56ed1992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d56ed1992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اگر </a:t>
            </a:r>
            <a:r>
              <a:rPr lang="fa-IR" dirty="0" err="1"/>
              <a:t>ریچ</a:t>
            </a:r>
            <a:r>
              <a:rPr lang="fa-IR" dirty="0"/>
              <a:t> برنده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یا باید رودی را با خود به فینال ببرد که احتمال برد خود را تقریبا از بین می برد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یا باید اتحاد خود را با او بشکند و </a:t>
            </a:r>
            <a:r>
              <a:rPr lang="fa-IR" dirty="0" err="1"/>
              <a:t>وجهه</a:t>
            </a:r>
            <a:r>
              <a:rPr lang="fa-IR" dirty="0"/>
              <a:t> ی منفی انجمن پیدا کند و احتمال بردی کمتر از 50 درصد دارد</a:t>
            </a:r>
          </a:p>
          <a:p>
            <a:pPr marL="0" lvl="0" indent="0" algn="l" rtl="0">
              <a:spcBef>
                <a:spcPts val="0"/>
              </a:spcBef>
              <a:spcAft>
                <a:spcPts val="0"/>
              </a:spcAft>
              <a:buNone/>
            </a:pPr>
            <a:endParaRPr dirty="0"/>
          </a:p>
        </p:txBody>
      </p:sp>
      <p:sp>
        <p:nvSpPr>
          <p:cNvPr id="361" name="Google Shape;361;g2d56ed1992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FB92D4FD-ED1C-4AEF-60B2-DCA37468DBBE}"/>
            </a:ext>
          </a:extLst>
        </p:cNvPr>
        <p:cNvGrpSpPr/>
        <p:nvPr/>
      </p:nvGrpSpPr>
      <p:grpSpPr>
        <a:xfrm>
          <a:off x="0" y="0"/>
          <a:ext cx="0" cy="0"/>
          <a:chOff x="0" y="0"/>
          <a:chExt cx="0" cy="0"/>
        </a:xfrm>
      </p:grpSpPr>
      <p:sp>
        <p:nvSpPr>
          <p:cNvPr id="360" name="Google Shape;360;g2d56ed19928_0_64:notes">
            <a:extLst>
              <a:ext uri="{FF2B5EF4-FFF2-40B4-BE49-F238E27FC236}">
                <a16:creationId xmlns:a16="http://schemas.microsoft.com/office/drawing/2014/main" id="{01E2CCAA-E9A7-4047-FC03-986B60C72A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اگر رودی برنده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فارغ از اینکه چه کسی با او به قسمت نهایی بیاید، احتمال بالایی دارد که برنده ی برنامه باشد</a:t>
            </a:r>
          </a:p>
          <a:p>
            <a:pPr marL="0" lvl="0" indent="0" algn="l" rtl="0">
              <a:spcBef>
                <a:spcPts val="0"/>
              </a:spcBef>
              <a:spcAft>
                <a:spcPts val="0"/>
              </a:spcAft>
              <a:buNone/>
            </a:pPr>
            <a:endParaRPr dirty="0"/>
          </a:p>
        </p:txBody>
      </p:sp>
      <p:sp>
        <p:nvSpPr>
          <p:cNvPr id="361" name="Google Shape;361;g2d56ed19928_0_64:notes">
            <a:extLst>
              <a:ext uri="{FF2B5EF4-FFF2-40B4-BE49-F238E27FC236}">
                <a16:creationId xmlns:a16="http://schemas.microsoft.com/office/drawing/2014/main" id="{F3D12969-B843-3D76-5335-8C89222611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8704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54C5B1A3-3F57-0394-E238-041F69E03779}"/>
            </a:ext>
          </a:extLst>
        </p:cNvPr>
        <p:cNvGrpSpPr/>
        <p:nvPr/>
      </p:nvGrpSpPr>
      <p:grpSpPr>
        <a:xfrm>
          <a:off x="0" y="0"/>
          <a:ext cx="0" cy="0"/>
          <a:chOff x="0" y="0"/>
          <a:chExt cx="0" cy="0"/>
        </a:xfrm>
      </p:grpSpPr>
      <p:sp>
        <p:nvSpPr>
          <p:cNvPr id="360" name="Google Shape;360;g2d56ed19928_0_64:notes">
            <a:extLst>
              <a:ext uri="{FF2B5EF4-FFF2-40B4-BE49-F238E27FC236}">
                <a16:creationId xmlns:a16="http://schemas.microsoft.com/office/drawing/2014/main" id="{25C7DF3C-58FE-5BF6-06AE-399C14B7F2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اگر </a:t>
            </a:r>
            <a:r>
              <a:rPr lang="fa-IR" dirty="0" err="1"/>
              <a:t>کیلی</a:t>
            </a:r>
            <a:r>
              <a:rPr lang="fa-IR" dirty="0"/>
              <a:t> برنده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یا رودی را با خود به بخش نهایی می برد که باعث می شود احتمال برد خودش به شدت کم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یا </a:t>
            </a:r>
            <a:r>
              <a:rPr lang="fa-IR" dirty="0" err="1"/>
              <a:t>ریچ</a:t>
            </a:r>
            <a:r>
              <a:rPr lang="fa-IR" dirty="0"/>
              <a:t> را با خود می برد و در این حالت، </a:t>
            </a:r>
            <a:r>
              <a:rPr lang="fa-IR" dirty="0" err="1"/>
              <a:t>ریچ</a:t>
            </a:r>
            <a:r>
              <a:rPr lang="fa-IR" dirty="0"/>
              <a:t> با احتمال بیشتر از 50 درصد برنده ی برنامه می شود و دیگر نیاز نبوده اتحاد خود را بشکند.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پس می بینید که چطور تصمیم </a:t>
            </a:r>
            <a:r>
              <a:rPr lang="fa-IR" dirty="0" err="1"/>
              <a:t>ریچ</a:t>
            </a:r>
            <a:r>
              <a:rPr lang="fa-IR" dirty="0"/>
              <a:t> بر باختن این مسابقه، یک حرکت بسیار هوشمندانه بوده است</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یک مثال خیلی خوب از </a:t>
            </a:r>
            <a:r>
              <a:rPr lang="fa-IR" dirty="0" err="1"/>
              <a:t>استقرای</a:t>
            </a:r>
            <a:r>
              <a:rPr lang="fa-IR" dirty="0"/>
              <a:t> </a:t>
            </a:r>
            <a:r>
              <a:rPr lang="fa-IR" dirty="0" err="1"/>
              <a:t>قهقرایی</a:t>
            </a:r>
            <a:r>
              <a:rPr lang="fa-IR" dirty="0"/>
              <a:t> است</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err="1"/>
              <a:t>استقرای</a:t>
            </a:r>
            <a:r>
              <a:rPr lang="fa-IR" dirty="0"/>
              <a:t> </a:t>
            </a:r>
            <a:r>
              <a:rPr lang="fa-IR" dirty="0" err="1"/>
              <a:t>قهقرایی</a:t>
            </a:r>
            <a:r>
              <a:rPr lang="fa-IR" dirty="0"/>
              <a:t> به این معنی است که از تمام نتایجی که ممکن است رخ دهد، رو به عقب حرکت کنیم و به بهترین حرکت خودمان برسیم</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شیوه در بسیاری از تصمیم گیری ها استفاده می شود. در تبلیغات، در </a:t>
            </a:r>
            <a:r>
              <a:rPr lang="fa-IR" dirty="0" err="1"/>
              <a:t>مزایدات</a:t>
            </a:r>
            <a:r>
              <a:rPr lang="fa-IR" dirty="0"/>
              <a:t>، در سیاست و ... می تواند منجر به انتخاب های بهینه ای شود.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نکته ی جالب، بازی تیک تاک تو نیز با این </a:t>
            </a:r>
            <a:r>
              <a:rPr lang="fa-IR" dirty="0" err="1"/>
              <a:t>استقرا</a:t>
            </a:r>
            <a:r>
              <a:rPr lang="fa-IR" dirty="0"/>
              <a:t> حل می شود</a:t>
            </a:r>
          </a:p>
          <a:p>
            <a:pPr marL="0" lvl="0" indent="0" algn="l" rtl="0">
              <a:spcBef>
                <a:spcPts val="0"/>
              </a:spcBef>
              <a:spcAft>
                <a:spcPts val="0"/>
              </a:spcAft>
              <a:buNone/>
            </a:pPr>
            <a:endParaRPr dirty="0"/>
          </a:p>
        </p:txBody>
      </p:sp>
      <p:sp>
        <p:nvSpPr>
          <p:cNvPr id="361" name="Google Shape;361;g2d56ed19928_0_64:notes">
            <a:extLst>
              <a:ext uri="{FF2B5EF4-FFF2-40B4-BE49-F238E27FC236}">
                <a16:creationId xmlns:a16="http://schemas.microsoft.com/office/drawing/2014/main" id="{E1532D5F-BFD6-6B7E-C797-70C9D04FC7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777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13a0c04f8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بازی ها در نظریه ی بازی ها به دو گروه تقسیم می شوند، بازی های همزمان و بازی های دنباله ای</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بازی های همزمان، بازی </a:t>
            </a:r>
            <a:r>
              <a:rPr lang="fa-IR" dirty="0" err="1"/>
              <a:t>هایی</a:t>
            </a:r>
            <a:r>
              <a:rPr lang="fa-IR" dirty="0"/>
              <a:t> هستند که ما حرکت خود را فارغ از حرکت دیگران انتخاب می کنیم</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بازی های دنباله ای بازی </a:t>
            </a:r>
            <a:r>
              <a:rPr lang="fa-IR" dirty="0" err="1"/>
              <a:t>هایی</a:t>
            </a:r>
            <a:r>
              <a:rPr lang="fa-IR" dirty="0"/>
              <a:t> هستند که دنباله ای از حرکت ها به نتایج مختلفی می رسند و انتخاب دیگران بر روی انتخاب ما تاثیر دارد.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نوع بازی ها با یک درخت به نام درخت بازی شبیه سازی می شوند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یک مثال ساده در موسسه ی </a:t>
            </a:r>
            <a:endParaRPr lang="en-US" dirty="0"/>
          </a:p>
          <a:p>
            <a:pPr marL="0" lvl="0" indent="0" algn="l" rtl="0">
              <a:spcBef>
                <a:spcPts val="0"/>
              </a:spcBef>
              <a:spcAft>
                <a:spcPts val="0"/>
              </a:spcAft>
              <a:buNone/>
            </a:pPr>
            <a:r>
              <a:rPr lang="en-US" dirty="0"/>
              <a:t>Honest Tea</a:t>
            </a:r>
            <a:endParaRPr lang="fa-IR" dirty="0"/>
          </a:p>
          <a:p>
            <a:pPr marL="0" lvl="0" indent="0" algn="l" rtl="0">
              <a:spcBef>
                <a:spcPts val="0"/>
              </a:spcBef>
              <a:spcAft>
                <a:spcPts val="0"/>
              </a:spcAft>
              <a:buNone/>
            </a:pPr>
            <a:r>
              <a:rPr lang="fa-IR" dirty="0"/>
              <a:t>مشاهده می شود، یکی از دو بنیانگذار این موسسه، یک متخصص نظریه ی بازی ها بوده، یک سوال ساده ای که با آن </a:t>
            </a:r>
            <a:r>
              <a:rPr lang="fa-IR" dirty="0" err="1"/>
              <a:t>روبه‌رو</a:t>
            </a:r>
            <a:r>
              <a:rPr lang="fa-IR" dirty="0"/>
              <a:t> شدند، تبلیغات بود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آنها می توانستند هزینه برای تبلیغات صرف کنند، همچنین این احتمال وجود داشت که موسسه های دیگر، مانند کوکاکولا در اینجا ورود کنند. با در نظر گرفتن این درخت، آنها می توانستند به این نتیجه برسند که آیا برای تبلیغ هزینه صرف کنند یا خیر</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اگر فرض کنیم 4 بهترین حالت برای آنها بود و 1 بدترین حالت، می توان دید که اگر آنها از تبلیغات دور بمانند، با احتمال بالایی کوکاکولا نیز همین رویه را پیش بگیرد و سود بیشتری برای این شرکت دارد</a:t>
            </a:r>
          </a:p>
          <a:p>
            <a:pPr marL="0" lvl="0" indent="0" algn="l" rtl="0">
              <a:spcBef>
                <a:spcPts val="0"/>
              </a:spcBef>
              <a:spcAft>
                <a:spcPts val="0"/>
              </a:spcAft>
              <a:buNone/>
            </a:pPr>
            <a:endParaRPr dirty="0"/>
          </a:p>
        </p:txBody>
      </p:sp>
      <p:sp>
        <p:nvSpPr>
          <p:cNvPr id="374" name="Google Shape;374;g313a0c04f8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13a0c04f8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حال همچین درختی را برای انتخابی که </a:t>
            </a:r>
            <a:r>
              <a:rPr lang="fa-IR" dirty="0" err="1"/>
              <a:t>ریچ</a:t>
            </a:r>
            <a:r>
              <a:rPr lang="fa-IR" dirty="0"/>
              <a:t> انجام داد می توان مشاهده کرد.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حرکت کردن از برگ های این درخت به سمت حرکتی که می توانیم انجام دهیم همان </a:t>
            </a:r>
            <a:r>
              <a:rPr lang="fa-IR" dirty="0" err="1"/>
              <a:t>استقرای</a:t>
            </a:r>
            <a:r>
              <a:rPr lang="fa-IR" dirty="0"/>
              <a:t> </a:t>
            </a:r>
            <a:r>
              <a:rPr lang="fa-IR" dirty="0" err="1"/>
              <a:t>قهقرایی</a:t>
            </a:r>
            <a:r>
              <a:rPr lang="fa-IR" dirty="0"/>
              <a:t> است.</a:t>
            </a:r>
          </a:p>
          <a:p>
            <a:pPr marL="0" lvl="0" indent="0" algn="l" rtl="0">
              <a:spcBef>
                <a:spcPts val="0"/>
              </a:spcBef>
              <a:spcAft>
                <a:spcPts val="0"/>
              </a:spcAft>
              <a:buNone/>
            </a:pPr>
            <a:endParaRPr dirty="0"/>
          </a:p>
        </p:txBody>
      </p:sp>
      <p:sp>
        <p:nvSpPr>
          <p:cNvPr id="399" name="Google Shape;399;g313a0c04f8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3DDF9E7D-C803-DAC7-29F5-933F8F4D8D1D}"/>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1337E1B7-294B-DDE3-EEC7-367BBEA90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a:extLst>
              <a:ext uri="{FF2B5EF4-FFF2-40B4-BE49-F238E27FC236}">
                <a16:creationId xmlns:a16="http://schemas.microsoft.com/office/drawing/2014/main" id="{91650245-078B-9F7D-B719-AB84D025A0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671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1C131F9A-8665-6509-F122-94DA46740E6E}"/>
            </a:ext>
          </a:extLst>
        </p:cNvPr>
        <p:cNvGrpSpPr/>
        <p:nvPr/>
      </p:nvGrpSpPr>
      <p:grpSpPr>
        <a:xfrm>
          <a:off x="0" y="0"/>
          <a:ext cx="0" cy="0"/>
          <a:chOff x="0" y="0"/>
          <a:chExt cx="0" cy="0"/>
        </a:xfrm>
      </p:grpSpPr>
      <p:sp>
        <p:nvSpPr>
          <p:cNvPr id="134" name="Google Shape;134;g31368ab24b0_2_85:notes">
            <a:extLst>
              <a:ext uri="{FF2B5EF4-FFF2-40B4-BE49-F238E27FC236}">
                <a16:creationId xmlns:a16="http://schemas.microsoft.com/office/drawing/2014/main" id="{B1EF68F3-DBC8-C08C-348D-53511E4835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1368ab24b0_2_85:notes">
            <a:extLst>
              <a:ext uri="{FF2B5EF4-FFF2-40B4-BE49-F238E27FC236}">
                <a16:creationId xmlns:a16="http://schemas.microsoft.com/office/drawing/2014/main" id="{F94B0515-74DC-AB95-EE80-6430381B51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905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13a0c04f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موریس </a:t>
            </a:r>
            <a:r>
              <a:rPr lang="fa-IR" dirty="0" err="1"/>
              <a:t>دوورژه</a:t>
            </a:r>
            <a:r>
              <a:rPr lang="fa-IR" dirty="0"/>
              <a:t>، دانشمند سیاسی فرانسوی قانونی طراحی کرد برای تشخیص تعداد فرقه های یک جامعه پس از رای گیری</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قانون دو سوال بنیادی مطرح می کرد</a:t>
            </a:r>
          </a:p>
          <a:p>
            <a:pPr marL="0" lvl="0" indent="0" algn="l" rtl="0">
              <a:spcBef>
                <a:spcPts val="0"/>
              </a:spcBef>
              <a:spcAft>
                <a:spcPts val="0"/>
              </a:spcAft>
              <a:buNone/>
            </a:pPr>
            <a:endParaRPr lang="fa-IR" dirty="0"/>
          </a:p>
          <a:p>
            <a:pPr marL="228600" lvl="0" indent="-228600" algn="l" rtl="0">
              <a:spcBef>
                <a:spcPts val="0"/>
              </a:spcBef>
              <a:spcAft>
                <a:spcPts val="0"/>
              </a:spcAft>
              <a:buAutoNum type="arabicPeriod"/>
            </a:pPr>
            <a:r>
              <a:rPr lang="fa-IR" dirty="0"/>
              <a:t>چه حد </a:t>
            </a:r>
            <a:r>
              <a:rPr lang="fa-IR" dirty="0" err="1"/>
              <a:t>نصابی</a:t>
            </a:r>
            <a:r>
              <a:rPr lang="fa-IR" dirty="0"/>
              <a:t> برای انتخاب یک نامزد وجود دارد تا به نتیجه برسد</a:t>
            </a:r>
          </a:p>
          <a:p>
            <a:pPr marL="228600" lvl="0" indent="-228600" algn="l" rtl="0">
              <a:spcBef>
                <a:spcPts val="0"/>
              </a:spcBef>
              <a:spcAft>
                <a:spcPts val="0"/>
              </a:spcAft>
              <a:buAutoNum type="arabicPeriod"/>
            </a:pPr>
            <a:endParaRPr lang="fa-IR" dirty="0"/>
          </a:p>
          <a:p>
            <a:pPr marL="228600" lvl="0" indent="-228600" algn="l" rtl="0">
              <a:spcBef>
                <a:spcPts val="0"/>
              </a:spcBef>
              <a:spcAft>
                <a:spcPts val="0"/>
              </a:spcAft>
              <a:buAutoNum type="arabicPeriod"/>
            </a:pPr>
            <a:r>
              <a:rPr lang="fa-IR" dirty="0"/>
              <a:t>آیا رای دادن مردم متاثر از شانس آن نامزد برای برگزیده شدن است؟</a:t>
            </a:r>
          </a:p>
          <a:p>
            <a:pPr marL="228600" lvl="0" indent="-228600" algn="l" rtl="0">
              <a:spcBef>
                <a:spcPts val="0"/>
              </a:spcBef>
              <a:spcAft>
                <a:spcPts val="0"/>
              </a:spcAft>
              <a:buAutoNum type="arabicPeriod"/>
            </a:pPr>
            <a:endParaRPr lang="fa-IR" dirty="0"/>
          </a:p>
          <a:p>
            <a:pPr marL="0" lvl="0" indent="0" algn="l" rtl="0">
              <a:spcBef>
                <a:spcPts val="0"/>
              </a:spcBef>
              <a:spcAft>
                <a:spcPts val="0"/>
              </a:spcAft>
              <a:buNone/>
            </a:pPr>
            <a:r>
              <a:rPr lang="fa-IR" dirty="0"/>
              <a:t>در رای گیری فراوانی، حد نصاب، گرفتن بیشترین رای است</a:t>
            </a:r>
          </a:p>
          <a:p>
            <a:pPr marL="0" lvl="0" indent="0" algn="l" rtl="0">
              <a:spcBef>
                <a:spcPts val="0"/>
              </a:spcBef>
              <a:spcAft>
                <a:spcPts val="0"/>
              </a:spcAft>
              <a:buNone/>
            </a:pPr>
            <a:r>
              <a:rPr lang="fa-IR" dirty="0"/>
              <a:t>و شانس انتخاب شدن نامزد بر روی رای دادن به آن نامزد اثرگذار است</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در رای گیری تصویبی همچنان گرفتن بیشتر رای، حد نصاب برای انتخاب شدن است</a:t>
            </a:r>
          </a:p>
          <a:p>
            <a:pPr marL="0" lvl="0" indent="0" algn="l" rtl="0">
              <a:spcBef>
                <a:spcPts val="0"/>
              </a:spcBef>
              <a:spcAft>
                <a:spcPts val="0"/>
              </a:spcAft>
              <a:buNone/>
            </a:pPr>
            <a:r>
              <a:rPr lang="fa-IR" dirty="0"/>
              <a:t>ولی </a:t>
            </a:r>
            <a:r>
              <a:rPr lang="fa-IR" dirty="0" err="1"/>
              <a:t>هرکس</a:t>
            </a:r>
            <a:r>
              <a:rPr lang="fa-IR" dirty="0"/>
              <a:t> می تواند فارغ از شانس نامزد مد نظرش به او رای بدهد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در رای گیری نصبی حد نصاب، برابر با 100 تقسیم بر تعداد صندلی های موجود است</a:t>
            </a:r>
          </a:p>
          <a:p>
            <a:pPr marL="0" lvl="0" indent="0" algn="l" rtl="0">
              <a:spcBef>
                <a:spcPts val="0"/>
              </a:spcBef>
              <a:spcAft>
                <a:spcPts val="0"/>
              </a:spcAft>
              <a:buNone/>
            </a:pPr>
            <a:r>
              <a:rPr lang="fa-IR" dirty="0"/>
              <a:t>و هر فرد نیز می تواند فارغ از شانس انتخاب شدن نامزد خود، به او رای بدهد چون حد نصاب کمتر از حالت دیگر است </a:t>
            </a:r>
          </a:p>
          <a:p>
            <a:pPr marL="0" lvl="0" indent="0" algn="l" rtl="0">
              <a:spcBef>
                <a:spcPts val="0"/>
              </a:spcBef>
              <a:spcAft>
                <a:spcPts val="0"/>
              </a:spcAft>
              <a:buNone/>
            </a:pPr>
            <a:endParaRPr dirty="0"/>
          </a:p>
        </p:txBody>
      </p:sp>
      <p:sp>
        <p:nvSpPr>
          <p:cNvPr id="424" name="Google Shape;424;g313a0c04f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03B16B25-88C9-8E3A-A194-1803BE306426}"/>
            </a:ext>
          </a:extLst>
        </p:cNvPr>
        <p:cNvGrpSpPr/>
        <p:nvPr/>
      </p:nvGrpSpPr>
      <p:grpSpPr>
        <a:xfrm>
          <a:off x="0" y="0"/>
          <a:ext cx="0" cy="0"/>
          <a:chOff x="0" y="0"/>
          <a:chExt cx="0" cy="0"/>
        </a:xfrm>
      </p:grpSpPr>
      <p:sp>
        <p:nvSpPr>
          <p:cNvPr id="141" name="Google Shape;141;g31368ab24b0_3_13:notes">
            <a:extLst>
              <a:ext uri="{FF2B5EF4-FFF2-40B4-BE49-F238E27FC236}">
                <a16:creationId xmlns:a16="http://schemas.microsoft.com/office/drawing/2014/main" id="{78F14136-3907-C172-0D83-2C3595F1A9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31368ab24b0_3_13:notes">
            <a:extLst>
              <a:ext uri="{FF2B5EF4-FFF2-40B4-BE49-F238E27FC236}">
                <a16:creationId xmlns:a16="http://schemas.microsoft.com/office/drawing/2014/main" id="{832A70AC-58AA-ECF5-7B55-F4ABBA642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2839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13a0c04f8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t>یک مثال جالب از دید متخصصان نظریه بازی ها در رای گیری سال 2000 امریکا به دلیل وجود نامزدی به نام </a:t>
            </a:r>
            <a:r>
              <a:rPr lang="fa-IR" dirty="0" err="1"/>
              <a:t>رالف</a:t>
            </a:r>
            <a:r>
              <a:rPr lang="fa-IR" dirty="0"/>
              <a:t> نادر</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دو فرقه ی اصلی، طرفداران بوش و گور بودند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منتهی نادر نیز یکی از حامیان طبیعت حاضر در این دوره بود، یک </a:t>
            </a:r>
            <a:r>
              <a:rPr lang="fa-IR" dirty="0" err="1"/>
              <a:t>میلیاردر</a:t>
            </a:r>
            <a:r>
              <a:rPr lang="fa-IR" dirty="0"/>
              <a:t> آمریکایی در حمایت از او، تبلیغاتی در یک سری ایالت </a:t>
            </a:r>
            <a:r>
              <a:rPr lang="fa-IR" dirty="0" err="1"/>
              <a:t>هایی</a:t>
            </a:r>
            <a:r>
              <a:rPr lang="fa-IR" dirty="0"/>
              <a:t> که یکی از نماینده ها تقریبا برنده ی رای گیری بود، تبلیغی زدند با این متن</a:t>
            </a:r>
          </a:p>
          <a:p>
            <a:pPr marL="0" lvl="0" indent="0" algn="l" rtl="0">
              <a:spcBef>
                <a:spcPts val="0"/>
              </a:spcBef>
              <a:spcAft>
                <a:spcPts val="0"/>
              </a:spcAft>
              <a:buNone/>
            </a:pPr>
            <a:endParaRPr lang="fa-IR" dirty="0"/>
          </a:p>
          <a:p>
            <a:pPr marL="0" lvl="0" indent="0" algn="l" rtl="0">
              <a:spcBef>
                <a:spcPts val="0"/>
              </a:spcBef>
              <a:spcAft>
                <a:spcPts val="0"/>
              </a:spcAft>
              <a:buNone/>
            </a:pPr>
            <a:r>
              <a:rPr lang="en-US" dirty="0"/>
              <a:t>Why voting for a candidate who can’t win is the smartest thing you’ll ever do</a:t>
            </a:r>
          </a:p>
          <a:p>
            <a:pPr marL="0" lvl="0" indent="0" algn="l" rtl="0">
              <a:spcBef>
                <a:spcPts val="0"/>
              </a:spcBef>
              <a:spcAft>
                <a:spcPts val="0"/>
              </a:spcAft>
              <a:buNone/>
            </a:pPr>
            <a:endParaRPr lang="en-US" dirty="0"/>
          </a:p>
          <a:p>
            <a:pPr marL="0" lvl="0" indent="0" algn="l" rtl="0">
              <a:spcBef>
                <a:spcPts val="0"/>
              </a:spcBef>
              <a:spcAft>
                <a:spcPts val="0"/>
              </a:spcAft>
              <a:buNone/>
            </a:pPr>
            <a:r>
              <a:rPr lang="fa-IR" dirty="0"/>
              <a:t>چرا رای دادن به نامزدی که </a:t>
            </a:r>
            <a:r>
              <a:rPr lang="fa-IR" dirty="0" err="1"/>
              <a:t>نمی</a:t>
            </a:r>
            <a:r>
              <a:rPr lang="fa-IR" dirty="0"/>
              <a:t> تواند ببرد، هوشمندانه ترین کاری است که انجام می دهید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او از طرفداران فرقه ای که در حال باخت با اختلاف بود در آن ایالت ها خواست که به نادر رای بدهند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هدف او می توانست کمک به گور برای بردن انتخابات باشد ولی هدف اصلی رساندن نادر به 5% آرا ملی بود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که او را شامل بودجه ی فدرال می کرد.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اتفاق دیگری که در این انتخابات افتاد، سایت های تعویض رای بود. به این هدف که مردمی که در رقابت تنگاتنگ انتخاباتی بودند و می خواستند به نادر رای بدهند نیز بتوانند با یکی از افرادی که در ایالت های تقریبا قطعی بودند معامله کنند و در </a:t>
            </a:r>
            <a:r>
              <a:rPr lang="fa-IR" dirty="0" err="1"/>
              <a:t>ازای</a:t>
            </a:r>
            <a:r>
              <a:rPr lang="fa-IR" dirty="0"/>
              <a:t> رای آن شخص به نادر، خود به فرقه ی مد نظرشان رای بدهند.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این یک پدیده ی خیلی جالب بود از چشم متخصصان نظریه ی بازی ها و آنها با شور و تاب این اتفاق را دنبال می کردند</a:t>
            </a:r>
          </a:p>
          <a:p>
            <a:pPr marL="0" lvl="0" indent="0" algn="l" rtl="0">
              <a:spcBef>
                <a:spcPts val="0"/>
              </a:spcBef>
              <a:spcAft>
                <a:spcPts val="0"/>
              </a:spcAft>
              <a:buNone/>
            </a:pPr>
            <a:endParaRPr lang="fa-IR" dirty="0"/>
          </a:p>
          <a:p>
            <a:pPr marL="0" lvl="0" indent="0" algn="l" rtl="0">
              <a:spcBef>
                <a:spcPts val="0"/>
              </a:spcBef>
              <a:spcAft>
                <a:spcPts val="0"/>
              </a:spcAft>
              <a:buNone/>
            </a:pPr>
            <a:r>
              <a:rPr lang="fa-IR" dirty="0"/>
              <a:t>منتهی با اینکه تعویض رای </a:t>
            </a:r>
            <a:r>
              <a:rPr lang="fa-IR" dirty="0" err="1"/>
              <a:t>واقعا</a:t>
            </a:r>
            <a:r>
              <a:rPr lang="fa-IR" dirty="0"/>
              <a:t> باعث شد در بعضی از ایالت ها، گور برنده ی انتخابات شود، و همچنین برای نادر توانست میزان رای خوبی را جمع کند، </a:t>
            </a:r>
          </a:p>
          <a:p>
            <a:pPr marL="0" lvl="0" indent="0" algn="l" rtl="0">
              <a:spcBef>
                <a:spcPts val="0"/>
              </a:spcBef>
              <a:spcAft>
                <a:spcPts val="0"/>
              </a:spcAft>
              <a:buNone/>
            </a:pPr>
            <a:endParaRPr dirty="0"/>
          </a:p>
        </p:txBody>
      </p:sp>
      <p:sp>
        <p:nvSpPr>
          <p:cNvPr id="431" name="Google Shape;431;g313a0c04f8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D4E295D8-CA5A-49F5-775C-4AB23E23D098}"/>
            </a:ext>
          </a:extLst>
        </p:cNvPr>
        <p:cNvGrpSpPr/>
        <p:nvPr/>
      </p:nvGrpSpPr>
      <p:grpSpPr>
        <a:xfrm>
          <a:off x="0" y="0"/>
          <a:ext cx="0" cy="0"/>
          <a:chOff x="0" y="0"/>
          <a:chExt cx="0" cy="0"/>
        </a:xfrm>
      </p:grpSpPr>
      <p:sp>
        <p:nvSpPr>
          <p:cNvPr id="201" name="Google Shape;201;g313950c0d2c_0_122:notes">
            <a:extLst>
              <a:ext uri="{FF2B5EF4-FFF2-40B4-BE49-F238E27FC236}">
                <a16:creationId xmlns:a16="http://schemas.microsoft.com/office/drawing/2014/main" id="{24F9D20C-0796-0587-C13F-8758339015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13950c0d2c_0_122:notes">
            <a:extLst>
              <a:ext uri="{FF2B5EF4-FFF2-40B4-BE49-F238E27FC236}">
                <a16:creationId xmlns:a16="http://schemas.microsoft.com/office/drawing/2014/main" id="{60943F18-AE81-4503-5044-DEDAFF694E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7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3C40F3F3-EBF9-890D-CBE9-BE0530F551F8}"/>
            </a:ext>
          </a:extLst>
        </p:cNvPr>
        <p:cNvGrpSpPr/>
        <p:nvPr/>
      </p:nvGrpSpPr>
      <p:grpSpPr>
        <a:xfrm>
          <a:off x="0" y="0"/>
          <a:ext cx="0" cy="0"/>
          <a:chOff x="0" y="0"/>
          <a:chExt cx="0" cy="0"/>
        </a:xfrm>
      </p:grpSpPr>
      <p:sp>
        <p:nvSpPr>
          <p:cNvPr id="284" name="Google Shape;284;g31368ab24b0_2_160:notes">
            <a:extLst>
              <a:ext uri="{FF2B5EF4-FFF2-40B4-BE49-F238E27FC236}">
                <a16:creationId xmlns:a16="http://schemas.microsoft.com/office/drawing/2014/main" id="{EFB15BE5-26E3-9380-3EFB-6A57EF6AD3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31368ab24b0_2_160:notes">
            <a:extLst>
              <a:ext uri="{FF2B5EF4-FFF2-40B4-BE49-F238E27FC236}">
                <a16:creationId xmlns:a16="http://schemas.microsoft.com/office/drawing/2014/main" id="{902244A7-17CD-4D27-AC9E-EB3D89FDC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3299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367EA75D-8AF4-91B6-AC92-8B749A1EE947}"/>
            </a:ext>
          </a:extLst>
        </p:cNvPr>
        <p:cNvGrpSpPr/>
        <p:nvPr/>
      </p:nvGrpSpPr>
      <p:grpSpPr>
        <a:xfrm>
          <a:off x="0" y="0"/>
          <a:ext cx="0" cy="0"/>
          <a:chOff x="0" y="0"/>
          <a:chExt cx="0" cy="0"/>
        </a:xfrm>
      </p:grpSpPr>
      <p:sp>
        <p:nvSpPr>
          <p:cNvPr id="134" name="Google Shape;134;g31368ab24b0_2_85:notes">
            <a:extLst>
              <a:ext uri="{FF2B5EF4-FFF2-40B4-BE49-F238E27FC236}">
                <a16:creationId xmlns:a16="http://schemas.microsoft.com/office/drawing/2014/main" id="{A91C54DB-3C50-9A74-9DBC-8C3F69A27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1368ab24b0_2_85:notes">
            <a:extLst>
              <a:ext uri="{FF2B5EF4-FFF2-40B4-BE49-F238E27FC236}">
                <a16:creationId xmlns:a16="http://schemas.microsoft.com/office/drawing/2014/main" id="{65658D7B-A307-213A-D709-3AA776E42F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357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13950c0d2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313950c0d2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368ab24b0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31368ab24b0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13950c0d2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مسیریابی شبکه، تخصیص منابع بهینه + رایانش ابری </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ارزیابی رقبا + پیشنهاد در زمان مناسب | حراج ویکری، خصوصی + نفر دوم</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قیمت گذاری، پویا بودن قیمت بر اساس کار بقیه </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مذاکرات دیپلماتیک، همه باید برنده باشند (شعبانعلی)، مذاکرات تجاری (حفظ صنایع خود + بیشینه منافع)</a:t>
            </a:r>
          </a:p>
          <a:p>
            <a:pPr marL="0" lvl="0" indent="0" algn="l" rtl="0">
              <a:spcBef>
                <a:spcPts val="0"/>
              </a:spcBef>
              <a:spcAft>
                <a:spcPts val="0"/>
              </a:spcAft>
              <a:buNone/>
            </a:pPr>
            <a:endParaRPr dirty="0"/>
          </a:p>
        </p:txBody>
      </p:sp>
      <p:sp>
        <p:nvSpPr>
          <p:cNvPr id="180" name="Google Shape;180;g313950c0d2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13950c0d2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313950c0d2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6E4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dk2"/>
                </a:solidFill>
                <a:latin typeface="F_nazanin" pitchFamily="2" charset="0"/>
                <a:cs typeface="Vazirmatn" panose="020B0604020202020204" charset="-78"/>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www.youtube.com/watch?v=mScpHTIi-kM" TargetMode="External"/><Relationship Id="rId3" Type="http://schemas.openxmlformats.org/officeDocument/2006/relationships/hyperlink" Target="https://gsme.sharif.edu/~g.k.haddad/uploads/pdfs/game-theory-the-basic-concepts-5e984646e4218319461927.pdf" TargetMode="External"/><Relationship Id="rId7" Type="http://schemas.openxmlformats.org/officeDocument/2006/relationships/hyperlink" Target="https://medium.com/@ihind.mizo/game-theory-outsmarting-people-2578f94a5487" TargetMode="External"/><Relationship Id="rId2" Type="http://schemas.openxmlformats.org/officeDocument/2006/relationships/hyperlink" Target="https://www.geeksforgeeks.org/real-life-applications-of-game-theory/" TargetMode="External"/><Relationship Id="rId1" Type="http://schemas.openxmlformats.org/officeDocument/2006/relationships/slideLayout" Target="../slideLayouts/slideLayout1.xml"/><Relationship Id="rId6" Type="http://schemas.openxmlformats.org/officeDocument/2006/relationships/hyperlink" Target="https://www.freepik.com/" TargetMode="External"/><Relationship Id="rId5" Type="http://schemas.openxmlformats.org/officeDocument/2006/relationships/hyperlink" Target="https://www.youtube.com/watch?v=8uuFRQo6FN0" TargetMode="External"/><Relationship Id="rId4" Type="http://schemas.openxmlformats.org/officeDocument/2006/relationships/hyperlink" Target="https://www.britannica.com/science/game-theory/The-prisoners-dilemma"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425099" y="463487"/>
            <a:ext cx="4066800" cy="1950149"/>
          </a:xfrm>
          <a:prstGeom prst="rect">
            <a:avLst/>
          </a:prstGeom>
          <a:noFill/>
          <a:ln>
            <a:noFill/>
          </a:ln>
        </p:spPr>
        <p:txBody>
          <a:bodyPr spcFirstLastPara="1" wrap="square" lIns="0" tIns="0" rIns="0" bIns="0" anchor="t" anchorCtr="0">
            <a:spAutoFit/>
          </a:bodyPr>
          <a:lstStyle/>
          <a:p>
            <a:pPr marL="0" marR="0" lvl="0" indent="0" algn="r" rtl="0">
              <a:lnSpc>
                <a:spcPct val="96000"/>
              </a:lnSpc>
              <a:spcBef>
                <a:spcPts val="0"/>
              </a:spcBef>
              <a:spcAft>
                <a:spcPts val="0"/>
              </a:spcAft>
              <a:buNone/>
            </a:pPr>
            <a:r>
              <a:rPr lang="en" sz="4400" b="1" dirty="0">
                <a:solidFill>
                  <a:srgbClr val="272665"/>
                </a:solidFill>
                <a:latin typeface="Vazir FD" panose="020B0603030804020204" pitchFamily="34" charset="-78"/>
                <a:ea typeface="Rubik Black"/>
                <a:cs typeface="Vazir FD" panose="020B0603030804020204" pitchFamily="34" charset="-78"/>
                <a:sym typeface="Rubik Black"/>
              </a:rPr>
              <a:t>کاربرد‌های نظریه‌ی بازی‌ها در زندگی روزمره</a:t>
            </a:r>
            <a:endParaRPr sz="4000" b="1" dirty="0">
              <a:solidFill>
                <a:srgbClr val="272665"/>
              </a:solidFill>
              <a:latin typeface="Vazir FD" panose="020B0603030804020204" pitchFamily="34" charset="-78"/>
              <a:ea typeface="Rubik Black"/>
              <a:cs typeface="Vazir FD" panose="020B0603030804020204" pitchFamily="34" charset="-78"/>
              <a:sym typeface="Rubik Black"/>
            </a:endParaRPr>
          </a:p>
        </p:txBody>
      </p:sp>
      <p:sp>
        <p:nvSpPr>
          <p:cNvPr id="130" name="Google Shape;130;p25"/>
          <p:cNvSpPr txBox="1"/>
          <p:nvPr/>
        </p:nvSpPr>
        <p:spPr>
          <a:xfrm>
            <a:off x="604826" y="2628472"/>
            <a:ext cx="3887100" cy="1985159"/>
          </a:xfrm>
          <a:prstGeom prst="rect">
            <a:avLst/>
          </a:prstGeom>
          <a:noFill/>
          <a:ln>
            <a:noFill/>
          </a:ln>
        </p:spPr>
        <p:txBody>
          <a:bodyPr spcFirstLastPara="1" wrap="square" lIns="0" tIns="0" rIns="0" bIns="0" anchor="t" anchorCtr="0">
            <a:spAutoFit/>
          </a:bodyPr>
          <a:lstStyle/>
          <a:p>
            <a:pPr marL="0" marR="0" lvl="0" indent="0" algn="r" rtl="1">
              <a:lnSpc>
                <a:spcPct val="150000"/>
              </a:lnSpc>
              <a:spcBef>
                <a:spcPts val="0"/>
              </a:spcBef>
              <a:spcAft>
                <a:spcPts val="0"/>
              </a:spcAft>
              <a:buNone/>
            </a:pPr>
            <a:r>
              <a:rPr lang="en" sz="2000" b="1" dirty="0">
                <a:solidFill>
                  <a:srgbClr val="272665"/>
                </a:solidFill>
                <a:latin typeface="Vazir FD" panose="020B0603030804020204" pitchFamily="34" charset="-78"/>
                <a:ea typeface="Vazirmatn"/>
                <a:cs typeface="Vazir FD" panose="020B0603030804020204" pitchFamily="34" charset="-78"/>
                <a:sym typeface="Vazirmatn"/>
              </a:rPr>
              <a:t>استاد</a:t>
            </a:r>
            <a:r>
              <a:rPr lang="fa-IR" sz="2000" b="1" dirty="0">
                <a:solidFill>
                  <a:srgbClr val="272665"/>
                </a:solidFill>
                <a:latin typeface="Vazir FD" panose="020B0603030804020204" pitchFamily="34" charset="-78"/>
                <a:ea typeface="Vazirmatn"/>
                <a:cs typeface="Vazir FD" panose="020B0603030804020204" pitchFamily="34" charset="-78"/>
                <a:sym typeface="Vazirmatn"/>
              </a:rPr>
              <a:t>:</a:t>
            </a:r>
            <a:r>
              <a:rPr lang="en" sz="2000" dirty="0">
                <a:solidFill>
                  <a:srgbClr val="272665"/>
                </a:solidFill>
                <a:latin typeface="Vazir FD" panose="020B0603030804020204" pitchFamily="34" charset="-78"/>
                <a:ea typeface="Vazirmatn"/>
                <a:cs typeface="Vazir FD" panose="020B0603030804020204" pitchFamily="34" charset="-78"/>
                <a:sym typeface="Vazirmatn"/>
              </a:rPr>
              <a:t> پروفسور کسائی</a:t>
            </a:r>
            <a:endParaRPr sz="2000" dirty="0">
              <a:solidFill>
                <a:srgbClr val="272665"/>
              </a:solidFill>
              <a:latin typeface="Vazir FD" panose="020B0603030804020204" pitchFamily="34" charset="-78"/>
              <a:ea typeface="Vazirmatn"/>
              <a:cs typeface="Vazir FD" panose="020B0603030804020204" pitchFamily="34" charset="-78"/>
              <a:sym typeface="Vazirmatn"/>
            </a:endParaRPr>
          </a:p>
          <a:p>
            <a:pPr marL="0" marR="0" lvl="0" indent="0" algn="r" rtl="1">
              <a:lnSpc>
                <a:spcPct val="150000"/>
              </a:lnSpc>
              <a:spcBef>
                <a:spcPts val="0"/>
              </a:spcBef>
              <a:spcAft>
                <a:spcPts val="0"/>
              </a:spcAft>
              <a:buNone/>
            </a:pPr>
            <a:r>
              <a:rPr lang="en" sz="2000" b="1" dirty="0">
                <a:solidFill>
                  <a:srgbClr val="272665"/>
                </a:solidFill>
                <a:latin typeface="Vazir FD" panose="020B0603030804020204" pitchFamily="34" charset="-78"/>
                <a:ea typeface="Vazirmatn"/>
                <a:cs typeface="Vazir FD" panose="020B0603030804020204" pitchFamily="34" charset="-78"/>
                <a:sym typeface="Vazirmatn"/>
              </a:rPr>
              <a:t>اعضای گروه:</a:t>
            </a:r>
            <a:endParaRPr sz="2000" b="1" dirty="0">
              <a:solidFill>
                <a:srgbClr val="272665"/>
              </a:solidFill>
              <a:latin typeface="Vazir FD" panose="020B0603030804020204" pitchFamily="34" charset="-78"/>
              <a:ea typeface="Vazirmatn"/>
              <a:cs typeface="Vazir FD" panose="020B0603030804020204" pitchFamily="34" charset="-78"/>
              <a:sym typeface="Vazirmatn"/>
            </a:endParaRPr>
          </a:p>
          <a:p>
            <a:pPr marL="457200" marR="0" lvl="0" indent="-355600" algn="r" rtl="1">
              <a:lnSpc>
                <a:spcPct val="115000"/>
              </a:lnSpc>
              <a:spcBef>
                <a:spcPts val="0"/>
              </a:spcBef>
              <a:spcAft>
                <a:spcPts val="0"/>
              </a:spcAft>
              <a:buClr>
                <a:srgbClr val="272665"/>
              </a:buClr>
              <a:buSzPts val="2000"/>
              <a:buFont typeface="Vazirmatn"/>
              <a:buChar char="●"/>
            </a:pPr>
            <a:r>
              <a:rPr lang="en" sz="2000" dirty="0">
                <a:solidFill>
                  <a:srgbClr val="272665"/>
                </a:solidFill>
                <a:latin typeface="Vazir FD" panose="020B0603030804020204" pitchFamily="34" charset="-78"/>
                <a:ea typeface="Vazirmatn"/>
                <a:cs typeface="Vazir FD" panose="020B0603030804020204" pitchFamily="34" charset="-78"/>
                <a:sym typeface="Vazirmatn"/>
              </a:rPr>
              <a:t>سعید فراتی کاشانی</a:t>
            </a:r>
            <a:endParaRPr sz="2000" dirty="0">
              <a:solidFill>
                <a:srgbClr val="272665"/>
              </a:solidFill>
              <a:latin typeface="Vazir FD" panose="020B0603030804020204" pitchFamily="34" charset="-78"/>
              <a:ea typeface="Vazirmatn"/>
              <a:cs typeface="Vazir FD" panose="020B0603030804020204" pitchFamily="34" charset="-78"/>
              <a:sym typeface="Vazirmatn"/>
            </a:endParaRPr>
          </a:p>
          <a:p>
            <a:pPr marL="457200" marR="0" lvl="0" indent="-355600" algn="r" rtl="1">
              <a:lnSpc>
                <a:spcPct val="115000"/>
              </a:lnSpc>
              <a:spcBef>
                <a:spcPts val="0"/>
              </a:spcBef>
              <a:spcAft>
                <a:spcPts val="0"/>
              </a:spcAft>
              <a:buClr>
                <a:srgbClr val="272665"/>
              </a:buClr>
              <a:buSzPts val="2000"/>
              <a:buFont typeface="Vazirmatn"/>
              <a:buChar char="●"/>
            </a:pPr>
            <a:r>
              <a:rPr lang="en" sz="2000" dirty="0">
                <a:solidFill>
                  <a:srgbClr val="272665"/>
                </a:solidFill>
                <a:latin typeface="Vazir FD" panose="020B0603030804020204" pitchFamily="34" charset="-78"/>
                <a:ea typeface="Vazirmatn"/>
                <a:cs typeface="Vazir FD" panose="020B0603030804020204" pitchFamily="34" charset="-78"/>
                <a:sym typeface="Vazirmatn"/>
              </a:rPr>
              <a:t>مهدی علی‌نژاد</a:t>
            </a:r>
            <a:endParaRPr sz="2000" dirty="0">
              <a:solidFill>
                <a:srgbClr val="272665"/>
              </a:solidFill>
              <a:latin typeface="Vazir FD" panose="020B0603030804020204" pitchFamily="34" charset="-78"/>
              <a:ea typeface="Vazirmatn"/>
              <a:cs typeface="Vazir FD" panose="020B0603030804020204" pitchFamily="34" charset="-78"/>
              <a:sym typeface="Vazirmatn"/>
            </a:endParaRPr>
          </a:p>
          <a:p>
            <a:pPr marL="457200" marR="0" lvl="0" indent="-355600" algn="r" rtl="1">
              <a:lnSpc>
                <a:spcPct val="115000"/>
              </a:lnSpc>
              <a:spcBef>
                <a:spcPts val="0"/>
              </a:spcBef>
              <a:spcAft>
                <a:spcPts val="0"/>
              </a:spcAft>
              <a:buClr>
                <a:srgbClr val="272665"/>
              </a:buClr>
              <a:buSzPts val="2000"/>
              <a:buFont typeface="Vazirmatn"/>
              <a:buChar char="●"/>
            </a:pPr>
            <a:r>
              <a:rPr lang="en" sz="2000" dirty="0">
                <a:solidFill>
                  <a:srgbClr val="272665"/>
                </a:solidFill>
                <a:latin typeface="Vazir FD" panose="020B0603030804020204" pitchFamily="34" charset="-78"/>
                <a:ea typeface="Vazirmatn"/>
                <a:cs typeface="Vazir FD" panose="020B0603030804020204" pitchFamily="34" charset="-78"/>
                <a:sym typeface="Vazirmatn"/>
              </a:rPr>
              <a:t>محمدامین عباس‌فر</a:t>
            </a:r>
            <a:endParaRPr sz="2000" dirty="0">
              <a:solidFill>
                <a:srgbClr val="272665"/>
              </a:solidFill>
              <a:latin typeface="Vazir FD" panose="020B0603030804020204" pitchFamily="34" charset="-78"/>
              <a:ea typeface="Vazirmatn"/>
              <a:cs typeface="Vazir FD" panose="020B0603030804020204" pitchFamily="34" charset="-78"/>
              <a:sym typeface="Vazirmatn"/>
            </a:endParaRPr>
          </a:p>
        </p:txBody>
      </p:sp>
      <p:pic>
        <p:nvPicPr>
          <p:cNvPr id="131" name="Google Shape;131;p25"/>
          <p:cNvPicPr preferRelativeResize="0"/>
          <p:nvPr/>
        </p:nvPicPr>
        <p:blipFill>
          <a:blip r:embed="rId3">
            <a:alphaModFix/>
          </a:blip>
          <a:stretch>
            <a:fillRect/>
          </a:stretch>
        </p:blipFill>
        <p:spPr>
          <a:xfrm>
            <a:off x="5004925" y="1167400"/>
            <a:ext cx="3735951" cy="28086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000"/>
                                        <p:tgtEl>
                                          <p:spTgt spid="131"/>
                                        </p:tgtEl>
                                      </p:cBhvr>
                                    </p:animEffect>
                                    <p:anim calcmode="lin" valueType="num">
                                      <p:cBhvr>
                                        <p:cTn id="8" dur="1000" fill="hold"/>
                                        <p:tgtEl>
                                          <p:spTgt spid="131"/>
                                        </p:tgtEl>
                                        <p:attrNameLst>
                                          <p:attrName>ppt_x</p:attrName>
                                        </p:attrNameLst>
                                      </p:cBhvr>
                                      <p:tavLst>
                                        <p:tav tm="0">
                                          <p:val>
                                            <p:strVal val="#ppt_x"/>
                                          </p:val>
                                        </p:tav>
                                        <p:tav tm="100000">
                                          <p:val>
                                            <p:strVal val="#ppt_x"/>
                                          </p:val>
                                        </p:tav>
                                      </p:tavLst>
                                    </p:anim>
                                    <p:anim calcmode="lin" valueType="num">
                                      <p:cBhvr>
                                        <p:cTn id="9" dur="1000" fill="hold"/>
                                        <p:tgtEl>
                                          <p:spTgt spid="1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1100"/>
                                        <p:tgtEl>
                                          <p:spTgt spid="129"/>
                                        </p:tgtEl>
                                      </p:cBhvr>
                                    </p:animEffect>
                                  </p:childTnLst>
                                </p:cTn>
                              </p:par>
                            </p:childTnLst>
                          </p:cTn>
                        </p:par>
                        <p:par>
                          <p:cTn id="14" fill="hold">
                            <p:stCondLst>
                              <p:cond delay="2100"/>
                            </p:stCondLst>
                            <p:childTnLst>
                              <p:par>
                                <p:cTn id="15" presetID="42" presetClass="entr" presetSubtype="0" fill="hold" grpId="0" nodeType="after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1000"/>
                                        <p:tgtEl>
                                          <p:spTgt spid="130"/>
                                        </p:tgtEl>
                                      </p:cBhvr>
                                    </p:animEffect>
                                    <p:anim calcmode="lin" valueType="num">
                                      <p:cBhvr>
                                        <p:cTn id="18" dur="1000" fill="hold"/>
                                        <p:tgtEl>
                                          <p:spTgt spid="130"/>
                                        </p:tgtEl>
                                        <p:attrNameLst>
                                          <p:attrName>ppt_x</p:attrName>
                                        </p:attrNameLst>
                                      </p:cBhvr>
                                      <p:tavLst>
                                        <p:tav tm="0">
                                          <p:val>
                                            <p:strVal val="#ppt_x"/>
                                          </p:val>
                                        </p:tav>
                                        <p:tav tm="100000">
                                          <p:val>
                                            <p:strVal val="#ppt_x"/>
                                          </p:val>
                                        </p:tav>
                                      </p:tavLst>
                                    </p:anim>
                                    <p:anim calcmode="lin" valueType="num">
                                      <p:cBhvr>
                                        <p:cTn id="19"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ش</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نمونه‌ی رانندگی</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198" name="Google Shape;198;p32"/>
          <p:cNvPicPr preferRelativeResize="0"/>
          <p:nvPr/>
        </p:nvPicPr>
        <p:blipFill>
          <a:blip r:embed="rId3">
            <a:alphaModFix/>
          </a:blip>
          <a:stretch>
            <a:fillRect/>
          </a:stretch>
        </p:blipFill>
        <p:spPr>
          <a:xfrm>
            <a:off x="-6017111" y="1221047"/>
            <a:ext cx="5021775" cy="3169224"/>
          </a:xfrm>
          <a:prstGeom prst="rect">
            <a:avLst/>
          </a:prstGeom>
          <a:noFill/>
          <a:ln>
            <a:noFill/>
          </a:ln>
        </p:spPr>
      </p:pic>
      <p:pic>
        <p:nvPicPr>
          <p:cNvPr id="199" name="Google Shape;199;p32"/>
          <p:cNvPicPr preferRelativeResize="0"/>
          <p:nvPr/>
        </p:nvPicPr>
        <p:blipFill>
          <a:blip r:embed="rId4">
            <a:alphaModFix amt="85000"/>
          </a:blip>
          <a:stretch>
            <a:fillRect/>
          </a:stretch>
        </p:blipFill>
        <p:spPr>
          <a:xfrm>
            <a:off x="1675264" y="794746"/>
            <a:ext cx="5793472" cy="3862315"/>
          </a:xfrm>
          <a:prstGeom prst="rect">
            <a:avLst/>
          </a:prstGeom>
          <a:noFill/>
          <a:ln>
            <a:noFill/>
          </a:ln>
        </p:spPr>
      </p:pic>
      <p:sp>
        <p:nvSpPr>
          <p:cNvPr id="2" name="Arrow: Chevron 1">
            <a:extLst>
              <a:ext uri="{FF2B5EF4-FFF2-40B4-BE49-F238E27FC236}">
                <a16:creationId xmlns:a16="http://schemas.microsoft.com/office/drawing/2014/main" id="{61AB626D-D261-62DF-DDFC-C28600609D80}"/>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DCCCEBB7-F990-1BC4-BA63-5207DB6751B4}"/>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E21FB623-D1D8-D536-E153-1618D6588A3C}"/>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CBBC9776-CA64-79CA-DAB4-4FDA2D73B8DA}"/>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4318EFF2-16A0-D205-F474-23265C70A0E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BA59CE1-AA4A-6832-933D-8FC866EBD6D9}"/>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EEC21FE8-42B6-61F0-F856-2DCA801B4FC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0C129477-B109-36A2-249D-235C083C1A20}"/>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052C5E4A-B2C4-21EC-CC17-3AE17F049E39}"/>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02950151-9BBB-0345-0081-FB78665F1448}"/>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BFEC7C8-B1D6-DB03-E344-4F49C0ABCECE}"/>
              </a:ext>
            </a:extLst>
          </p:cNvPr>
          <p:cNvSpPr txBox="1"/>
          <p:nvPr/>
        </p:nvSpPr>
        <p:spPr>
          <a:xfrm>
            <a:off x="8002404" y="4670522"/>
            <a:ext cx="947695"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10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E52D0C27-84BA-42EF-D263-DFF71A301CF9}"/>
            </a:ext>
          </a:extLst>
        </p:cNvPr>
        <p:cNvGrpSpPr/>
        <p:nvPr/>
      </p:nvGrpSpPr>
      <p:grpSpPr>
        <a:xfrm>
          <a:off x="0" y="0"/>
          <a:ext cx="0" cy="0"/>
          <a:chOff x="0" y="0"/>
          <a:chExt cx="0" cy="0"/>
        </a:xfrm>
      </p:grpSpPr>
      <p:sp>
        <p:nvSpPr>
          <p:cNvPr id="197" name="Google Shape;197;p32">
            <a:extLst>
              <a:ext uri="{FF2B5EF4-FFF2-40B4-BE49-F238E27FC236}">
                <a16:creationId xmlns:a16="http://schemas.microsoft.com/office/drawing/2014/main" id="{F0E7DCA1-4641-9C39-E132-998B13D598F0}"/>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نش- </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نمونه‌ی رانندگی</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198" name="Google Shape;198;p32">
            <a:extLst>
              <a:ext uri="{FF2B5EF4-FFF2-40B4-BE49-F238E27FC236}">
                <a16:creationId xmlns:a16="http://schemas.microsoft.com/office/drawing/2014/main" id="{CFBECE39-D79F-F81A-E8B0-F670929F2528}"/>
              </a:ext>
            </a:extLst>
          </p:cNvPr>
          <p:cNvPicPr preferRelativeResize="0"/>
          <p:nvPr/>
        </p:nvPicPr>
        <p:blipFill>
          <a:blip r:embed="rId3">
            <a:alphaModFix/>
          </a:blip>
          <a:stretch>
            <a:fillRect/>
          </a:stretch>
        </p:blipFill>
        <p:spPr>
          <a:xfrm>
            <a:off x="477474" y="1221050"/>
            <a:ext cx="5021775" cy="3169224"/>
          </a:xfrm>
          <a:prstGeom prst="rect">
            <a:avLst/>
          </a:prstGeom>
          <a:noFill/>
          <a:ln>
            <a:noFill/>
          </a:ln>
        </p:spPr>
      </p:pic>
      <p:pic>
        <p:nvPicPr>
          <p:cNvPr id="199" name="Google Shape;199;p32">
            <a:extLst>
              <a:ext uri="{FF2B5EF4-FFF2-40B4-BE49-F238E27FC236}">
                <a16:creationId xmlns:a16="http://schemas.microsoft.com/office/drawing/2014/main" id="{4D1F886E-E043-84DF-B81B-78613C7BCA6F}"/>
              </a:ext>
            </a:extLst>
          </p:cNvPr>
          <p:cNvPicPr preferRelativeResize="0"/>
          <p:nvPr/>
        </p:nvPicPr>
        <p:blipFill>
          <a:blip r:embed="rId4">
            <a:alphaModFix amt="85000"/>
          </a:blip>
          <a:stretch>
            <a:fillRect/>
          </a:stretch>
        </p:blipFill>
        <p:spPr>
          <a:xfrm>
            <a:off x="5745988" y="1797538"/>
            <a:ext cx="3024364" cy="2016243"/>
          </a:xfrm>
          <a:prstGeom prst="rect">
            <a:avLst/>
          </a:prstGeom>
          <a:noFill/>
          <a:ln>
            <a:noFill/>
          </a:ln>
        </p:spPr>
      </p:pic>
      <p:sp>
        <p:nvSpPr>
          <p:cNvPr id="2" name="Arrow: Chevron 1">
            <a:extLst>
              <a:ext uri="{FF2B5EF4-FFF2-40B4-BE49-F238E27FC236}">
                <a16:creationId xmlns:a16="http://schemas.microsoft.com/office/drawing/2014/main" id="{780D0C48-4465-A6E2-2741-36D414547F7C}"/>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D11FD0B4-9F03-7B0A-FC96-9C7B4139592D}"/>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239BD8ED-C2D4-69D2-2DCF-96FE5E5018A9}"/>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22191AD4-E0AC-6EAB-AF06-542D064F6AE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D9B6569B-A9A6-513F-E46A-BF41DF9D2D76}"/>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8AD2C0A-5A65-9FC3-563A-6EAFE1D7E815}"/>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5DA4A30D-C170-BB4E-2D52-0094ECD95851}"/>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A214AB6E-0D51-13FB-1199-213A71447CD0}"/>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BCD0D429-A292-F9BC-4993-9EE457019FA4}"/>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B553BCAA-FD0C-D70C-1DC2-19B26C2E3258}"/>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430AA7E2-51BF-A324-AD81-3709621DCEF5}"/>
              </a:ext>
            </a:extLst>
          </p:cNvPr>
          <p:cNvSpPr txBox="1"/>
          <p:nvPr/>
        </p:nvSpPr>
        <p:spPr>
          <a:xfrm>
            <a:off x="8002404" y="4670522"/>
            <a:ext cx="947695"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10 از 47</a:t>
            </a:r>
            <a:endParaRPr lang="en-US" sz="1800" dirty="0">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855957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نش -</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نمونه‌ی کنسرت</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2" name="Picture 1">
            <a:extLst>
              <a:ext uri="{FF2B5EF4-FFF2-40B4-BE49-F238E27FC236}">
                <a16:creationId xmlns:a16="http://schemas.microsoft.com/office/drawing/2014/main" id="{775FE89B-79CE-52C5-C0D9-E2FD637AA730}"/>
              </a:ext>
            </a:extLst>
          </p:cNvPr>
          <p:cNvPicPr>
            <a:picLocks noChangeAspect="1"/>
          </p:cNvPicPr>
          <p:nvPr/>
        </p:nvPicPr>
        <p:blipFill>
          <a:blip r:embed="rId3"/>
          <a:stretch>
            <a:fillRect/>
          </a:stretch>
        </p:blipFill>
        <p:spPr>
          <a:xfrm>
            <a:off x="1860381" y="1101969"/>
            <a:ext cx="2681139" cy="3236546"/>
          </a:xfrm>
          <a:prstGeom prst="rect">
            <a:avLst/>
          </a:prstGeom>
          <a:ln w="57150">
            <a:solidFill>
              <a:srgbClr val="272665"/>
            </a:solidFill>
          </a:ln>
        </p:spPr>
      </p:pic>
      <p:pic>
        <p:nvPicPr>
          <p:cNvPr id="3" name="Picture 2">
            <a:extLst>
              <a:ext uri="{FF2B5EF4-FFF2-40B4-BE49-F238E27FC236}">
                <a16:creationId xmlns:a16="http://schemas.microsoft.com/office/drawing/2014/main" id="{68528C2C-B631-3BDD-091F-3F41D0A5597A}"/>
              </a:ext>
            </a:extLst>
          </p:cNvPr>
          <p:cNvPicPr>
            <a:picLocks noChangeAspect="1"/>
          </p:cNvPicPr>
          <p:nvPr/>
        </p:nvPicPr>
        <p:blipFill>
          <a:blip r:embed="rId4"/>
          <a:stretch>
            <a:fillRect/>
          </a:stretch>
        </p:blipFill>
        <p:spPr>
          <a:xfrm>
            <a:off x="4571644" y="1101969"/>
            <a:ext cx="2681495" cy="3236976"/>
          </a:xfrm>
          <a:prstGeom prst="rect">
            <a:avLst/>
          </a:prstGeom>
          <a:ln w="57150">
            <a:solidFill>
              <a:srgbClr val="272665"/>
            </a:solidFill>
          </a:ln>
        </p:spPr>
      </p:pic>
      <p:pic>
        <p:nvPicPr>
          <p:cNvPr id="4" name="Picture 3">
            <a:extLst>
              <a:ext uri="{FF2B5EF4-FFF2-40B4-BE49-F238E27FC236}">
                <a16:creationId xmlns:a16="http://schemas.microsoft.com/office/drawing/2014/main" id="{563575A2-9984-C2A1-9096-64CEE9B6D849}"/>
              </a:ext>
            </a:extLst>
          </p:cNvPr>
          <p:cNvPicPr>
            <a:picLocks noChangeAspect="1"/>
          </p:cNvPicPr>
          <p:nvPr/>
        </p:nvPicPr>
        <p:blipFill>
          <a:blip r:embed="rId5"/>
          <a:stretch>
            <a:fillRect/>
          </a:stretch>
        </p:blipFill>
        <p:spPr>
          <a:xfrm>
            <a:off x="1955268" y="5767324"/>
            <a:ext cx="5044163" cy="3183350"/>
          </a:xfrm>
          <a:prstGeom prst="rect">
            <a:avLst/>
          </a:prstGeom>
        </p:spPr>
      </p:pic>
      <p:sp>
        <p:nvSpPr>
          <p:cNvPr id="5" name="Arrow: Chevron 4">
            <a:extLst>
              <a:ext uri="{FF2B5EF4-FFF2-40B4-BE49-F238E27FC236}">
                <a16:creationId xmlns:a16="http://schemas.microsoft.com/office/drawing/2014/main" id="{F03E2089-7EF1-46C5-7F89-9905BD1B1118}"/>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Chevron 5">
            <a:extLst>
              <a:ext uri="{FF2B5EF4-FFF2-40B4-BE49-F238E27FC236}">
                <a16:creationId xmlns:a16="http://schemas.microsoft.com/office/drawing/2014/main" id="{30BD5878-471E-1B0F-EA24-E1EAC206B7FE}"/>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104882DF-35CF-52A5-4E2E-E5B476C66E03}"/>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F0A366D7-3CA0-F2C5-F54D-489ACF4B868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3AA5F8CD-A44C-8C91-E693-0754D365E1F4}"/>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01848C55-AE91-1D2F-1370-BDFC8332D7EA}"/>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BCD236AF-2ACC-135F-CE2E-E2A4FD934735}"/>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CB29D8DC-DE89-E4D8-4464-E5D01568FBAD}"/>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0B9189F1-3E82-54D5-2D68-EC09126E5E45}"/>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6E311E09-855F-5E60-5778-700FA54AE1D6}"/>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7" name="TextBox 16">
            <a:extLst>
              <a:ext uri="{FF2B5EF4-FFF2-40B4-BE49-F238E27FC236}">
                <a16:creationId xmlns:a16="http://schemas.microsoft.com/office/drawing/2014/main" id="{39FBA237-12D4-D416-AAB5-F664DFE1A98B}"/>
              </a:ext>
            </a:extLst>
          </p:cNvPr>
          <p:cNvSpPr txBox="1"/>
          <p:nvPr/>
        </p:nvSpPr>
        <p:spPr>
          <a:xfrm>
            <a:off x="8056906" y="4670522"/>
            <a:ext cx="89319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11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E1835392-0784-0F49-E2F9-53E1CF369B7C}"/>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36404EAE-CB3F-EDEE-25C4-182A3F1815D1}"/>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نش -</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a:t>
            </a: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نمونه‌ی کنسرت</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2" name="Picture 1">
            <a:extLst>
              <a:ext uri="{FF2B5EF4-FFF2-40B4-BE49-F238E27FC236}">
                <a16:creationId xmlns:a16="http://schemas.microsoft.com/office/drawing/2014/main" id="{941843BF-FB3D-CE98-81FB-0F55F9E2922F}"/>
              </a:ext>
            </a:extLst>
          </p:cNvPr>
          <p:cNvPicPr>
            <a:picLocks noChangeAspect="1"/>
          </p:cNvPicPr>
          <p:nvPr/>
        </p:nvPicPr>
        <p:blipFill>
          <a:blip r:embed="rId3"/>
          <a:stretch>
            <a:fillRect/>
          </a:stretch>
        </p:blipFill>
        <p:spPr>
          <a:xfrm>
            <a:off x="85314" y="1782501"/>
            <a:ext cx="1514969" cy="1828800"/>
          </a:xfrm>
          <a:prstGeom prst="ellipse">
            <a:avLst/>
          </a:prstGeom>
          <a:ln w="57150">
            <a:noFill/>
          </a:ln>
          <a:effectLst>
            <a:softEdge rad="63500"/>
          </a:effectLst>
        </p:spPr>
      </p:pic>
      <p:pic>
        <p:nvPicPr>
          <p:cNvPr id="3" name="Picture 2">
            <a:extLst>
              <a:ext uri="{FF2B5EF4-FFF2-40B4-BE49-F238E27FC236}">
                <a16:creationId xmlns:a16="http://schemas.microsoft.com/office/drawing/2014/main" id="{EC7FCE4B-930E-582A-FD86-A2A89159C140}"/>
              </a:ext>
            </a:extLst>
          </p:cNvPr>
          <p:cNvPicPr>
            <a:picLocks noChangeAspect="1"/>
          </p:cNvPicPr>
          <p:nvPr/>
        </p:nvPicPr>
        <p:blipFill>
          <a:blip r:embed="rId4"/>
          <a:stretch>
            <a:fillRect/>
          </a:stretch>
        </p:blipFill>
        <p:spPr>
          <a:xfrm>
            <a:off x="7543717" y="1756853"/>
            <a:ext cx="1514969" cy="1828800"/>
          </a:xfrm>
          <a:prstGeom prst="ellipse">
            <a:avLst/>
          </a:prstGeom>
          <a:ln w="57150">
            <a:noFill/>
          </a:ln>
          <a:effectLst>
            <a:softEdge rad="63500"/>
          </a:effectLst>
        </p:spPr>
      </p:pic>
      <p:pic>
        <p:nvPicPr>
          <p:cNvPr id="4" name="Picture 3">
            <a:extLst>
              <a:ext uri="{FF2B5EF4-FFF2-40B4-BE49-F238E27FC236}">
                <a16:creationId xmlns:a16="http://schemas.microsoft.com/office/drawing/2014/main" id="{9ACD6238-9609-236C-E4EB-76311C42AFC6}"/>
              </a:ext>
            </a:extLst>
          </p:cNvPr>
          <p:cNvPicPr>
            <a:picLocks noChangeAspect="1"/>
          </p:cNvPicPr>
          <p:nvPr/>
        </p:nvPicPr>
        <p:blipFill>
          <a:blip r:embed="rId5"/>
          <a:stretch>
            <a:fillRect/>
          </a:stretch>
        </p:blipFill>
        <p:spPr>
          <a:xfrm>
            <a:off x="2003618" y="1079578"/>
            <a:ext cx="5044163" cy="3183350"/>
          </a:xfrm>
          <a:prstGeom prst="rect">
            <a:avLst/>
          </a:prstGeom>
        </p:spPr>
      </p:pic>
      <p:sp>
        <p:nvSpPr>
          <p:cNvPr id="5" name="Arrow: Chevron 4">
            <a:extLst>
              <a:ext uri="{FF2B5EF4-FFF2-40B4-BE49-F238E27FC236}">
                <a16:creationId xmlns:a16="http://schemas.microsoft.com/office/drawing/2014/main" id="{09361F45-8C33-9F12-A19A-21EAE7002ADE}"/>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Chevron 5">
            <a:extLst>
              <a:ext uri="{FF2B5EF4-FFF2-40B4-BE49-F238E27FC236}">
                <a16:creationId xmlns:a16="http://schemas.microsoft.com/office/drawing/2014/main" id="{26C8D61A-4634-E3F1-5D3E-5F8B74825B53}"/>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642E92DC-70C0-09BC-6A24-73C574EB7731}"/>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9CD355F3-49BC-7DDA-ED42-A03D3E880E81}"/>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C2123BF9-F1B6-32F8-BFF0-EEC03E88E62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4742E3B-BA8C-73E5-E71E-D004CED9250D}"/>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C688084A-7E73-9A17-DCEF-8858C3124CA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69B3F4E-9816-BBD0-099C-38F040D36999}"/>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47026E45-E305-9ED2-C4B3-CE00948B7184}"/>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0EA50930-AEB5-1A4E-1D8E-F87178CF82EA}"/>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5E488E27-1339-0195-81B5-40430201C52A}"/>
              </a:ext>
            </a:extLst>
          </p:cNvPr>
          <p:cNvSpPr txBox="1"/>
          <p:nvPr/>
        </p:nvSpPr>
        <p:spPr>
          <a:xfrm>
            <a:off x="8056906" y="4670522"/>
            <a:ext cx="89319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11 از 47</a:t>
            </a:r>
            <a:endParaRPr lang="en-US" sz="1800" dirty="0">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578956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AE738041-2544-0B16-4823-B35AF108C439}"/>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FA343F3D-5EBF-DBB5-CAE8-50D5DADC54B8}"/>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پرسش و پاسخ</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4" name="Picture 3">
            <a:extLst>
              <a:ext uri="{FF2B5EF4-FFF2-40B4-BE49-F238E27FC236}">
                <a16:creationId xmlns:a16="http://schemas.microsoft.com/office/drawing/2014/main" id="{B3C7343F-A512-CE0D-57B0-48085E7C8600}"/>
              </a:ext>
            </a:extLst>
          </p:cNvPr>
          <p:cNvPicPr>
            <a:picLocks noChangeAspect="1"/>
          </p:cNvPicPr>
          <p:nvPr/>
        </p:nvPicPr>
        <p:blipFill>
          <a:blip r:embed="rId3"/>
          <a:stretch>
            <a:fillRect/>
          </a:stretch>
        </p:blipFill>
        <p:spPr>
          <a:xfrm>
            <a:off x="2432458" y="653042"/>
            <a:ext cx="4279083" cy="4279083"/>
          </a:xfrm>
          <a:prstGeom prst="rect">
            <a:avLst/>
          </a:prstGeom>
        </p:spPr>
      </p:pic>
    </p:spTree>
    <p:extLst>
      <p:ext uri="{BB962C8B-B14F-4D97-AF65-F5344CB8AC3E}">
        <p14:creationId xmlns:p14="http://schemas.microsoft.com/office/powerpoint/2010/main" val="299193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A6423531-F23B-BDFE-E2AC-5084CE8C667A}"/>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F575A7E8-4A0E-9C28-50CE-7A3270F44172}"/>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9D331125-ADF9-4534-1E56-CCD5058C0924}"/>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9">
            <a:extLst>
              <a:ext uri="{FF2B5EF4-FFF2-40B4-BE49-F238E27FC236}">
                <a16:creationId xmlns:a16="http://schemas.microsoft.com/office/drawing/2014/main" id="{D56F5022-BD50-39C2-FD74-F62D1F40283F}"/>
              </a:ext>
            </a:extLst>
          </p:cNvPr>
          <p:cNvSpPr/>
          <p:nvPr/>
        </p:nvSpPr>
        <p:spPr>
          <a:xfrm>
            <a:off x="2704338" y="2875100"/>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296" name="Google Shape;296;p39">
            <a:extLst>
              <a:ext uri="{FF2B5EF4-FFF2-40B4-BE49-F238E27FC236}">
                <a16:creationId xmlns:a16="http://schemas.microsoft.com/office/drawing/2014/main" id="{3081097A-4ABC-06A9-B5E6-07D4A67A9869}"/>
              </a:ext>
            </a:extLst>
          </p:cNvPr>
          <p:cNvGrpSpPr/>
          <p:nvPr/>
        </p:nvGrpSpPr>
        <p:grpSpPr>
          <a:xfrm>
            <a:off x="4333873" y="1765679"/>
            <a:ext cx="476254" cy="476254"/>
            <a:chOff x="0" y="0"/>
            <a:chExt cx="812800" cy="812800"/>
          </a:xfrm>
        </p:grpSpPr>
        <p:sp>
          <p:nvSpPr>
            <p:cNvPr id="297" name="Google Shape;297;p39">
              <a:extLst>
                <a:ext uri="{FF2B5EF4-FFF2-40B4-BE49-F238E27FC236}">
                  <a16:creationId xmlns:a16="http://schemas.microsoft.com/office/drawing/2014/main" id="{241E02C0-F9F4-5DE0-58FC-7F14310A681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8" name="Google Shape;298;p39">
              <a:extLst>
                <a:ext uri="{FF2B5EF4-FFF2-40B4-BE49-F238E27FC236}">
                  <a16:creationId xmlns:a16="http://schemas.microsoft.com/office/drawing/2014/main" id="{E1A18A99-51B8-EA27-2FCD-2A57583E82F6}"/>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9" name="Google Shape;299;p39">
            <a:extLst>
              <a:ext uri="{FF2B5EF4-FFF2-40B4-BE49-F238E27FC236}">
                <a16:creationId xmlns:a16="http://schemas.microsoft.com/office/drawing/2014/main" id="{79AD2488-2988-880B-A200-F9B332F0D156}"/>
              </a:ext>
            </a:extLst>
          </p:cNvPr>
          <p:cNvGrpSpPr/>
          <p:nvPr/>
        </p:nvGrpSpPr>
        <p:grpSpPr>
          <a:xfrm>
            <a:off x="5993515" y="2875100"/>
            <a:ext cx="476254" cy="476254"/>
            <a:chOff x="0" y="0"/>
            <a:chExt cx="812800" cy="812800"/>
          </a:xfrm>
        </p:grpSpPr>
        <p:sp>
          <p:nvSpPr>
            <p:cNvPr id="300" name="Google Shape;300;p39">
              <a:extLst>
                <a:ext uri="{FF2B5EF4-FFF2-40B4-BE49-F238E27FC236}">
                  <a16:creationId xmlns:a16="http://schemas.microsoft.com/office/drawing/2014/main" id="{7E672490-A000-576B-FBA5-5E776342844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1" name="Google Shape;301;p39">
              <a:extLst>
                <a:ext uri="{FF2B5EF4-FFF2-40B4-BE49-F238E27FC236}">
                  <a16:creationId xmlns:a16="http://schemas.microsoft.com/office/drawing/2014/main" id="{18777286-19FE-8C40-8FC7-48E66F249CDD}"/>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2" name="Google Shape;302;p39">
            <a:extLst>
              <a:ext uri="{FF2B5EF4-FFF2-40B4-BE49-F238E27FC236}">
                <a16:creationId xmlns:a16="http://schemas.microsoft.com/office/drawing/2014/main" id="{D4F2E1D8-7DB9-1F75-E1FD-C47623380152}"/>
              </a:ext>
            </a:extLst>
          </p:cNvPr>
          <p:cNvGrpSpPr/>
          <p:nvPr/>
        </p:nvGrpSpPr>
        <p:grpSpPr>
          <a:xfrm>
            <a:off x="7563708" y="1765679"/>
            <a:ext cx="476254" cy="476254"/>
            <a:chOff x="0" y="0"/>
            <a:chExt cx="812800" cy="812800"/>
          </a:xfrm>
        </p:grpSpPr>
        <p:sp>
          <p:nvSpPr>
            <p:cNvPr id="303" name="Google Shape;303;p39">
              <a:extLst>
                <a:ext uri="{FF2B5EF4-FFF2-40B4-BE49-F238E27FC236}">
                  <a16:creationId xmlns:a16="http://schemas.microsoft.com/office/drawing/2014/main" id="{A8B2CA43-9375-AC36-1D14-C0339BE1B5A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4" name="Google Shape;304;p39">
              <a:extLst>
                <a:ext uri="{FF2B5EF4-FFF2-40B4-BE49-F238E27FC236}">
                  <a16:creationId xmlns:a16="http://schemas.microsoft.com/office/drawing/2014/main" id="{60A88DE4-73B1-F0CB-B076-6BAC587A145C}"/>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5" name="Google Shape;305;p39">
            <a:extLst>
              <a:ext uri="{FF2B5EF4-FFF2-40B4-BE49-F238E27FC236}">
                <a16:creationId xmlns:a16="http://schemas.microsoft.com/office/drawing/2014/main" id="{15A9077A-34EE-3DE4-37DF-2F907B0352F7}"/>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445D1EC9-038E-FA54-764A-FB6F4B7DEC57}"/>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7030A0"/>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C4351EF1-CFBE-0D4D-94E9-FED4D5645701}"/>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AB9EE2"/>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0B00BDF0-AE63-F629-79E9-0264562A4616}"/>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AB9EE2"/>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4A84D7C2-1DAE-9E40-3BAB-1CFDB391DF2F}"/>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EB5D2E4A-4822-E48E-B95E-2AD3CC7C8266}"/>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A537A5C0-5275-9662-BDAD-1CBE5C748015}"/>
              </a:ext>
            </a:extLst>
          </p:cNvPr>
          <p:cNvCxnSpPr/>
          <p:nvPr/>
        </p:nvCxnSpPr>
        <p:spPr>
          <a:xfrm>
            <a:off x="4579144"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AC6B40CE-CB75-8A75-1B22-5487E2872EDB}"/>
              </a:ext>
            </a:extLst>
          </p:cNvPr>
          <p:cNvCxnSpPr/>
          <p:nvPr/>
        </p:nvCxnSpPr>
        <p:spPr>
          <a:xfrm>
            <a:off x="7808979"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A0B50DAA-A77F-8327-397F-2EA72FC19873}"/>
              </a:ext>
            </a:extLst>
          </p:cNvPr>
          <p:cNvCxnSpPr/>
          <p:nvPr/>
        </p:nvCxnSpPr>
        <p:spPr>
          <a:xfrm rot="10800000">
            <a:off x="6231643" y="240561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F959D744-0B04-40D1-BF19-BAF2FB19DFEA}"/>
              </a:ext>
            </a:extLst>
          </p:cNvPr>
          <p:cNvCxnSpPr/>
          <p:nvPr/>
        </p:nvCxnSpPr>
        <p:spPr>
          <a:xfrm rot="10800000">
            <a:off x="2942465" y="2405612"/>
            <a:ext cx="0" cy="583958"/>
          </a:xfrm>
          <a:prstGeom prst="straightConnector1">
            <a:avLst/>
          </a:prstGeom>
          <a:noFill/>
          <a:ln w="28575" cap="rnd"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04767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C46012EC-1355-F2FC-FA09-21855865F1B8}"/>
            </a:ext>
          </a:extLst>
        </p:cNvPr>
        <p:cNvGrpSpPr/>
        <p:nvPr/>
      </p:nvGrpSpPr>
      <p:grpSpPr>
        <a:xfrm>
          <a:off x="0" y="0"/>
          <a:ext cx="0" cy="0"/>
          <a:chOff x="0" y="0"/>
          <a:chExt cx="0" cy="0"/>
        </a:xfrm>
      </p:grpSpPr>
      <p:sp>
        <p:nvSpPr>
          <p:cNvPr id="137" name="Google Shape;137;p26">
            <a:extLst>
              <a:ext uri="{FF2B5EF4-FFF2-40B4-BE49-F238E27FC236}">
                <a16:creationId xmlns:a16="http://schemas.microsoft.com/office/drawing/2014/main" id="{D1BCF5EB-18E2-5E45-0896-A43D47C0863C}"/>
              </a:ext>
            </a:extLst>
          </p:cNvPr>
          <p:cNvSpPr txBox="1"/>
          <p:nvPr/>
        </p:nvSpPr>
        <p:spPr>
          <a:xfrm>
            <a:off x="1413030" y="725551"/>
            <a:ext cx="6317940" cy="709105"/>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fa-IR" sz="4800" b="1" dirty="0">
                <a:solidFill>
                  <a:srgbClr val="272665"/>
                </a:solidFill>
                <a:latin typeface="Vazir FD" panose="020B0603030804020204" pitchFamily="34" charset="-78"/>
                <a:ea typeface="Rubik Black"/>
                <a:cs typeface="Vazir FD" panose="020B0603030804020204" pitchFamily="34" charset="-78"/>
                <a:sym typeface="Rubik Black"/>
              </a:rPr>
              <a:t>دوراهی زندانی تکرار‌شونده</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2" name="Picture 1">
            <a:extLst>
              <a:ext uri="{FF2B5EF4-FFF2-40B4-BE49-F238E27FC236}">
                <a16:creationId xmlns:a16="http://schemas.microsoft.com/office/drawing/2014/main" id="{268B27B0-25C7-C9DC-C83B-06D66CDD0D60}"/>
              </a:ext>
            </a:extLst>
          </p:cNvPr>
          <p:cNvPicPr>
            <a:picLocks noChangeAspect="1"/>
          </p:cNvPicPr>
          <p:nvPr/>
        </p:nvPicPr>
        <p:blipFill>
          <a:blip r:embed="rId3"/>
          <a:stretch>
            <a:fillRect/>
          </a:stretch>
        </p:blipFill>
        <p:spPr>
          <a:xfrm>
            <a:off x="1343941" y="1706100"/>
            <a:ext cx="6456118" cy="2861790"/>
          </a:xfrm>
          <a:prstGeom prst="rect">
            <a:avLst/>
          </a:prstGeom>
        </p:spPr>
      </p:pic>
    </p:spTree>
    <p:extLst>
      <p:ext uri="{BB962C8B-B14F-4D97-AF65-F5344CB8AC3E}">
        <p14:creationId xmlns:p14="http://schemas.microsoft.com/office/powerpoint/2010/main" val="235900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3A844232-7FD8-874B-6097-8E00CC405BC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277AFA4-DB84-3A9F-6016-B5483AC41DBB}"/>
              </a:ext>
            </a:extLst>
          </p:cNvPr>
          <p:cNvSpPr/>
          <p:nvPr/>
        </p:nvSpPr>
        <p:spPr>
          <a:xfrm>
            <a:off x="0"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4" name="Google Shape;204;p33">
            <a:extLst>
              <a:ext uri="{FF2B5EF4-FFF2-40B4-BE49-F238E27FC236}">
                <a16:creationId xmlns:a16="http://schemas.microsoft.com/office/drawing/2014/main" id="{4715F1B3-0FFF-A0F0-0788-029D0D4DDD29}"/>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AB9EE2"/>
                </a:solidFill>
                <a:latin typeface="Vazir FD" panose="020B0603030804020204" pitchFamily="34" charset="-78"/>
                <a:ea typeface="Rubik Black"/>
                <a:cs typeface="Vazir FD" panose="020B0603030804020204" pitchFamily="34" charset="-78"/>
                <a:sym typeface="Rubik Black"/>
              </a:rPr>
              <a:t>دوراهی زندانی تکرار‌شونده</a:t>
            </a:r>
            <a:endParaRPr sz="3100" b="1" dirty="0">
              <a:solidFill>
                <a:srgbClr val="AB9EE2"/>
              </a:solidFill>
              <a:latin typeface="Vazir FD" panose="020B0603030804020204" pitchFamily="34" charset="-78"/>
              <a:ea typeface="Rubik Black"/>
              <a:cs typeface="Vazir FD" panose="020B0603030804020204" pitchFamily="34" charset="-78"/>
              <a:sym typeface="Rubik Black"/>
            </a:endParaRPr>
          </a:p>
        </p:txBody>
      </p:sp>
      <p:pic>
        <p:nvPicPr>
          <p:cNvPr id="7" name="Picture 6" descr="A screenshot of a video game&#10;&#10;Description automatically generated">
            <a:extLst>
              <a:ext uri="{FF2B5EF4-FFF2-40B4-BE49-F238E27FC236}">
                <a16:creationId xmlns:a16="http://schemas.microsoft.com/office/drawing/2014/main" id="{EFA52962-DD4D-675D-EA77-6F90F80E4A96}"/>
              </a:ext>
            </a:extLst>
          </p:cNvPr>
          <p:cNvPicPr>
            <a:picLocks noChangeAspect="1"/>
          </p:cNvPicPr>
          <p:nvPr/>
        </p:nvPicPr>
        <p:blipFill>
          <a:blip r:embed="rId3"/>
          <a:srcRect l="-484" t="12197" r="159" b="10469"/>
          <a:stretch/>
        </p:blipFill>
        <p:spPr>
          <a:xfrm>
            <a:off x="1385235" y="939017"/>
            <a:ext cx="6373530" cy="3680643"/>
          </a:xfrm>
          <a:prstGeom prst="rect">
            <a:avLst/>
          </a:prstGeom>
        </p:spPr>
      </p:pic>
      <p:sp>
        <p:nvSpPr>
          <p:cNvPr id="25" name="Arrow: Chevron 24">
            <a:extLst>
              <a:ext uri="{FF2B5EF4-FFF2-40B4-BE49-F238E27FC236}">
                <a16:creationId xmlns:a16="http://schemas.microsoft.com/office/drawing/2014/main" id="{71365924-A0A6-E1D2-3C23-62871E33310A}"/>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Arrow: Chevron 25">
            <a:extLst>
              <a:ext uri="{FF2B5EF4-FFF2-40B4-BE49-F238E27FC236}">
                <a16:creationId xmlns:a16="http://schemas.microsoft.com/office/drawing/2014/main" id="{B801FA5F-8BA0-0027-A27A-6C30B8842474}"/>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05A22DCD-94EC-295D-1C72-A4F98E3BE621}"/>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39528440-8FB1-CC46-8FC5-1CD8E168A88D}"/>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hevron 28">
            <a:extLst>
              <a:ext uri="{FF2B5EF4-FFF2-40B4-BE49-F238E27FC236}">
                <a16:creationId xmlns:a16="http://schemas.microsoft.com/office/drawing/2014/main" id="{00BB4DE0-A6B1-8AA6-C80D-508A63972B67}"/>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5697A401-212E-546B-958F-3B7ADD564D8A}"/>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32" name="TextBox 31">
            <a:extLst>
              <a:ext uri="{FF2B5EF4-FFF2-40B4-BE49-F238E27FC236}">
                <a16:creationId xmlns:a16="http://schemas.microsoft.com/office/drawing/2014/main" id="{68A81AA1-9928-74E0-11C6-78BB2AA2CF21}"/>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33" name="TextBox 32">
            <a:extLst>
              <a:ext uri="{FF2B5EF4-FFF2-40B4-BE49-F238E27FC236}">
                <a16:creationId xmlns:a16="http://schemas.microsoft.com/office/drawing/2014/main" id="{8CB72232-7EAE-D472-7672-E1804AD15096}"/>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34" name="TextBox 33">
            <a:extLst>
              <a:ext uri="{FF2B5EF4-FFF2-40B4-BE49-F238E27FC236}">
                <a16:creationId xmlns:a16="http://schemas.microsoft.com/office/drawing/2014/main" id="{5D6B9137-4406-6006-322F-074108E8A94A}"/>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35" name="TextBox 34">
            <a:extLst>
              <a:ext uri="{FF2B5EF4-FFF2-40B4-BE49-F238E27FC236}">
                <a16:creationId xmlns:a16="http://schemas.microsoft.com/office/drawing/2014/main" id="{7764E72F-BF01-19C4-3AED-010D3502D26A}"/>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355C109A-459C-7CE6-83B6-C1BEE03F6E3E}"/>
              </a:ext>
            </a:extLst>
          </p:cNvPr>
          <p:cNvSpPr txBox="1"/>
          <p:nvPr/>
        </p:nvSpPr>
        <p:spPr>
          <a:xfrm>
            <a:off x="7992785" y="4670522"/>
            <a:ext cx="957314" cy="369332"/>
          </a:xfrm>
          <a:prstGeom prst="rect">
            <a:avLst/>
          </a:prstGeom>
          <a:noFill/>
        </p:spPr>
        <p:txBody>
          <a:bodyPr wrap="none" rtlCol="0">
            <a:spAutoFit/>
          </a:bodyPr>
          <a:lstStyle/>
          <a:p>
            <a:pPr algn="r" rtl="1"/>
            <a:r>
              <a:rPr lang="fa-IR" sz="1800" dirty="0">
                <a:solidFill>
                  <a:schemeClr val="bg1"/>
                </a:solidFill>
                <a:latin typeface="Vazir FD" panose="020B0603030804020204" pitchFamily="34" charset="-78"/>
                <a:cs typeface="Vazir FD" panose="020B0603030804020204" pitchFamily="34" charset="-78"/>
              </a:rPr>
              <a:t>15 از 47</a:t>
            </a:r>
            <a:endParaRPr lang="en-US" sz="1800" dirty="0">
              <a:solidFill>
                <a:schemeClr val="bg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58517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E7D04C81-8C0D-5417-BFEE-EF66053F1A39}"/>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28BA2E5-69EC-8799-569A-B59731D0F9A1}"/>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نمونه‌های واقعی</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1BED5896-A296-26B1-DCE1-AC84E84D3D53}"/>
              </a:ext>
            </a:extLst>
          </p:cNvPr>
          <p:cNvSpPr txBox="1"/>
          <p:nvPr/>
        </p:nvSpPr>
        <p:spPr>
          <a:xfrm>
            <a:off x="92450" y="1050500"/>
            <a:ext cx="8512500" cy="646300"/>
          </a:xfrm>
          <a:prstGeom prst="rect">
            <a:avLst/>
          </a:prstGeom>
          <a:noFill/>
          <a:ln>
            <a:noFill/>
          </a:ln>
        </p:spPr>
        <p:txBody>
          <a:bodyPr spcFirstLastPara="1" wrap="square" lIns="91425" tIns="91425" rIns="91425" bIns="91425" anchor="t" anchorCtr="0">
            <a:spAutoFit/>
          </a:bodyPr>
          <a:lstStyle/>
          <a:p>
            <a:pPr marL="342900" lvl="0" indent="-342900" algn="r" rtl="1">
              <a:lnSpc>
                <a:spcPct val="15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رقابت هسته‌ای آمریکا و شوروی</a:t>
            </a:r>
            <a:endParaRPr sz="2000" dirty="0">
              <a:latin typeface="Vazir FD" panose="020B0603030804020204" pitchFamily="34" charset="-78"/>
              <a:ea typeface="Vazirmatn Medium"/>
              <a:cs typeface="Vazir FD" panose="020B0603030804020204" pitchFamily="34" charset="-78"/>
              <a:sym typeface="Vazirmatn Medium"/>
            </a:endParaRPr>
          </a:p>
        </p:txBody>
      </p:sp>
      <p:pic>
        <p:nvPicPr>
          <p:cNvPr id="8" name="Picture 7" descr="A graph showing the growth of the year&#10;&#10;Description automatically generated">
            <a:extLst>
              <a:ext uri="{FF2B5EF4-FFF2-40B4-BE49-F238E27FC236}">
                <a16:creationId xmlns:a16="http://schemas.microsoft.com/office/drawing/2014/main" id="{9165E5A2-9F6F-3F79-9743-15DEF394C827}"/>
              </a:ext>
            </a:extLst>
          </p:cNvPr>
          <p:cNvPicPr>
            <a:picLocks noChangeAspect="1"/>
          </p:cNvPicPr>
          <p:nvPr/>
        </p:nvPicPr>
        <p:blipFill>
          <a:blip r:embed="rId3"/>
          <a:srcRect l="1633"/>
          <a:stretch/>
        </p:blipFill>
        <p:spPr>
          <a:xfrm>
            <a:off x="1770008" y="1597208"/>
            <a:ext cx="5414683" cy="3074327"/>
          </a:xfrm>
          <a:prstGeom prst="rect">
            <a:avLst/>
          </a:prstGeom>
          <a:ln>
            <a:noFill/>
          </a:ln>
          <a:effectLst>
            <a:softEdge rad="112500"/>
          </a:effectLst>
        </p:spPr>
      </p:pic>
      <p:sp>
        <p:nvSpPr>
          <p:cNvPr id="3" name="Arrow: Chevron 2">
            <a:extLst>
              <a:ext uri="{FF2B5EF4-FFF2-40B4-BE49-F238E27FC236}">
                <a16:creationId xmlns:a16="http://schemas.microsoft.com/office/drawing/2014/main" id="{19D22033-1997-1527-2E36-B1D185461B36}"/>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B27A4F1C-3054-8069-7E83-3398BD1618D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176C8CC9-CF9F-EDE1-3528-A03CA5EB5B10}"/>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8ADCF0D7-ACAA-853F-0287-4DF6B8F4FBAD}"/>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1B765F6E-0AD1-F09C-2174-2FBC1127A018}"/>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2397D0B-92D1-839F-5EAD-8AC55626CEDA}"/>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434D3305-94C0-4AC3-66FB-270C330A8D44}"/>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71AF07DD-3CDE-9B20-AE43-14DFABD029D8}"/>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483457A6-5C99-C1E9-8CB5-C58B26A42DFC}"/>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7BF1B83E-CFF2-8F18-A76C-DC623A5C924E}"/>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2AA4300F-5153-1B55-E821-8F67E859430E}"/>
              </a:ext>
            </a:extLst>
          </p:cNvPr>
          <p:cNvSpPr txBox="1"/>
          <p:nvPr/>
        </p:nvSpPr>
        <p:spPr>
          <a:xfrm>
            <a:off x="7992786" y="4670522"/>
            <a:ext cx="95731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58763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04E7030B-8627-7EC0-8F6A-BB11BBB51C14}"/>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F971A897-F645-7F2B-01DD-5A0169D6E6F0}"/>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نمونه‌های واقعی</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07CF0D36-E221-A481-77FC-4849315AC951}"/>
              </a:ext>
            </a:extLst>
          </p:cNvPr>
          <p:cNvSpPr txBox="1"/>
          <p:nvPr/>
        </p:nvSpPr>
        <p:spPr>
          <a:xfrm>
            <a:off x="5818172" y="1050500"/>
            <a:ext cx="2786777"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تقسیم کار بین اعضا</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همکاری در طبیعت</a:t>
            </a:r>
            <a:endParaRPr sz="2000" dirty="0">
              <a:latin typeface="Vazir FD" panose="020B0603030804020204" pitchFamily="34" charset="-78"/>
              <a:ea typeface="Vazirmatn Medium"/>
              <a:cs typeface="Vazir FD" panose="020B0603030804020204" pitchFamily="34" charset="-78"/>
              <a:sym typeface="Vazirmatn Medium"/>
            </a:endParaRPr>
          </a:p>
        </p:txBody>
      </p:sp>
      <p:pic>
        <p:nvPicPr>
          <p:cNvPr id="4" name="Picture 3" descr="A group of wolves in the snow&#10;&#10;Description automatically generated">
            <a:extLst>
              <a:ext uri="{FF2B5EF4-FFF2-40B4-BE49-F238E27FC236}">
                <a16:creationId xmlns:a16="http://schemas.microsoft.com/office/drawing/2014/main" id="{148B0361-EE81-184C-9954-226ECA5F8DA1}"/>
              </a:ext>
            </a:extLst>
          </p:cNvPr>
          <p:cNvPicPr>
            <a:picLocks noChangeAspect="1"/>
          </p:cNvPicPr>
          <p:nvPr/>
        </p:nvPicPr>
        <p:blipFill>
          <a:blip r:embed="rId3"/>
          <a:stretch>
            <a:fillRect/>
          </a:stretch>
        </p:blipFill>
        <p:spPr>
          <a:xfrm>
            <a:off x="4779184" y="2688329"/>
            <a:ext cx="2369456" cy="1911361"/>
          </a:xfrm>
          <a:prstGeom prst="rect">
            <a:avLst/>
          </a:prstGeom>
          <a:ln>
            <a:noFill/>
          </a:ln>
          <a:effectLst>
            <a:softEdge rad="112500"/>
          </a:effectLst>
        </p:spPr>
      </p:pic>
      <p:pic>
        <p:nvPicPr>
          <p:cNvPr id="6" name="Picture 5" descr="A person washing dishes with soapy water&#10;&#10;Description automatically generated">
            <a:extLst>
              <a:ext uri="{FF2B5EF4-FFF2-40B4-BE49-F238E27FC236}">
                <a16:creationId xmlns:a16="http://schemas.microsoft.com/office/drawing/2014/main" id="{065F31B6-F6D5-07EC-DD95-DBCE0AD503EE}"/>
              </a:ext>
            </a:extLst>
          </p:cNvPr>
          <p:cNvPicPr>
            <a:picLocks noChangeAspect="1"/>
          </p:cNvPicPr>
          <p:nvPr/>
        </p:nvPicPr>
        <p:blipFill>
          <a:blip r:embed="rId4"/>
          <a:srcRect l="4208" r="13290"/>
          <a:stretch/>
        </p:blipFill>
        <p:spPr>
          <a:xfrm>
            <a:off x="198798" y="1479011"/>
            <a:ext cx="4583151" cy="3120679"/>
          </a:xfrm>
          <a:prstGeom prst="rect">
            <a:avLst/>
          </a:prstGeom>
          <a:ln>
            <a:noFill/>
          </a:ln>
          <a:effectLst>
            <a:softEdge rad="112500"/>
          </a:effectLst>
        </p:spPr>
      </p:pic>
      <p:sp>
        <p:nvSpPr>
          <p:cNvPr id="3" name="Arrow: Chevron 2">
            <a:extLst>
              <a:ext uri="{FF2B5EF4-FFF2-40B4-BE49-F238E27FC236}">
                <a16:creationId xmlns:a16="http://schemas.microsoft.com/office/drawing/2014/main" id="{D0B22C51-A3E1-698A-D01A-11D8CC127570}"/>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73CBE2C7-24B3-3797-F3C3-3399E4CDD860}"/>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77FDC9A5-1468-344F-C88B-423CD83089AB}"/>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B392B1DC-E284-4E3C-F5E0-0C7E1CB6FFAC}"/>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A689CAB1-9D53-B583-0BD1-C1265DE2EBC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9668065E-6AA9-FA41-4FB9-EAC1DBC9BB66}"/>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EFD85017-FC38-A65A-A051-5D6E2296021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35DCE372-608B-0321-F75C-9E30DB9C0F38}"/>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76F3D3FC-C10C-13AD-E684-0CBEDED3F302}"/>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C275B5E3-5C36-4BE2-FBF4-59BB78F6E902}"/>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110D9026-F86B-05C1-001B-297F69AF193B}"/>
              </a:ext>
            </a:extLst>
          </p:cNvPr>
          <p:cNvSpPr txBox="1"/>
          <p:nvPr/>
        </p:nvSpPr>
        <p:spPr>
          <a:xfrm>
            <a:off x="7992786" y="4670522"/>
            <a:ext cx="95731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17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0708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 name="Google Shape;144;p27">
            <a:extLst>
              <a:ext uri="{FF2B5EF4-FFF2-40B4-BE49-F238E27FC236}">
                <a16:creationId xmlns:a16="http://schemas.microsoft.com/office/drawing/2014/main" id="{A66326D9-65F1-B8AF-4536-898751256833}"/>
              </a:ext>
            </a:extLst>
          </p:cNvPr>
          <p:cNvSpPr txBox="1"/>
          <p:nvPr/>
        </p:nvSpPr>
        <p:spPr>
          <a:xfrm>
            <a:off x="-103487" y="211647"/>
            <a:ext cx="89601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فهرست مطالب</a:t>
            </a:r>
            <a:endParaRPr sz="4000" b="1" dirty="0">
              <a:latin typeface="Vazir FD" panose="020B0603030804020204" pitchFamily="34" charset="-78"/>
              <a:ea typeface="Rubik Black"/>
              <a:cs typeface="Vazir FD" panose="020B0603030804020204" pitchFamily="34" charset="-78"/>
              <a:sym typeface="Rubik Black"/>
            </a:endParaRPr>
          </a:p>
        </p:txBody>
      </p:sp>
      <p:sp>
        <p:nvSpPr>
          <p:cNvPr id="4" name="TextBox 3">
            <a:extLst>
              <a:ext uri="{FF2B5EF4-FFF2-40B4-BE49-F238E27FC236}">
                <a16:creationId xmlns:a16="http://schemas.microsoft.com/office/drawing/2014/main" id="{1E1B4AA6-A133-4FF3-C0E4-115B64DAB480}"/>
              </a:ext>
            </a:extLst>
          </p:cNvPr>
          <p:cNvSpPr txBox="1"/>
          <p:nvPr/>
        </p:nvSpPr>
        <p:spPr>
          <a:xfrm>
            <a:off x="1905000" y="1010077"/>
            <a:ext cx="6471920" cy="3339376"/>
          </a:xfrm>
          <a:prstGeom prst="rect">
            <a:avLst/>
          </a:prstGeom>
          <a:noFill/>
        </p:spPr>
        <p:txBody>
          <a:bodyPr wrap="square">
            <a:spAutoFit/>
          </a:bodyPr>
          <a:lstStyle/>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مقدمه‌ای بر نظریه‌ی بازی‌ها</a:t>
            </a: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دوراهی زندانی</a:t>
            </a: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تعادل نش</a:t>
            </a: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دوراهی زندانی تکرار شونده</a:t>
            </a: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استقرای قهقرایی</a:t>
            </a:r>
          </a:p>
          <a:p>
            <a:pPr marL="457200" lvl="0" indent="-355600" algn="just" rtl="1">
              <a:lnSpc>
                <a:spcPct val="115000"/>
              </a:lnSpc>
              <a:spcBef>
                <a:spcPts val="1000"/>
              </a:spcBef>
              <a:spcAft>
                <a:spcPts val="0"/>
              </a:spcAft>
              <a:buSzPts val="2000"/>
              <a:buFont typeface="Vazirmatn Medium"/>
              <a:buChar char="❖"/>
            </a:pPr>
            <a:r>
              <a:rPr lang="fa-IR" sz="2000" dirty="0" err="1">
                <a:latin typeface="Vazir FD" panose="020B0603030804020204" pitchFamily="34" charset="-78"/>
                <a:ea typeface="Vazirmatn Medium"/>
                <a:cs typeface="Vazir FD" panose="020B0603030804020204" pitchFamily="34" charset="-78"/>
                <a:sym typeface="Vazirmatn Medium"/>
              </a:rPr>
              <a:t>رای‌گیری</a:t>
            </a:r>
            <a:endParaRPr lang="fa-IR" sz="2000" dirty="0">
              <a:latin typeface="Vazir FD" panose="020B0603030804020204" pitchFamily="34" charset="-78"/>
              <a:ea typeface="Vazirmatn Medium"/>
              <a:cs typeface="Vazir FD" panose="020B0603030804020204" pitchFamily="34" charset="-78"/>
              <a:sym typeface="Vazirmatn Medium"/>
            </a:endParaRPr>
          </a:p>
          <a:p>
            <a:pPr marL="457200" lvl="0" indent="-355600" algn="just" rtl="1">
              <a:lnSpc>
                <a:spcPct val="115000"/>
              </a:lnSpc>
              <a:spcBef>
                <a:spcPts val="1000"/>
              </a:spcBef>
              <a:spcAft>
                <a:spcPts val="0"/>
              </a:spcAft>
              <a:buSzPts val="2000"/>
              <a:buFont typeface="Vazirmatn Medium"/>
              <a:buChar char="❖"/>
            </a:pPr>
            <a:r>
              <a:rPr lang="fa-IR" sz="2000" dirty="0">
                <a:latin typeface="Vazir FD" panose="020B0603030804020204" pitchFamily="34" charset="-78"/>
                <a:ea typeface="Vazirmatn Medium"/>
                <a:cs typeface="Vazir FD" panose="020B0603030804020204" pitchFamily="34" charset="-78"/>
                <a:sym typeface="Vazirmatn Medium"/>
              </a:rPr>
              <a:t>جمع‌بندی</a:t>
            </a:r>
            <a:endParaRPr lang="ar-SA" sz="2000" dirty="0">
              <a:latin typeface="Vazir FD" panose="020B0603030804020204" pitchFamily="34" charset="-78"/>
              <a:ea typeface="Vazirmatn Medium"/>
              <a:cs typeface="Vazir FD" panose="020B0603030804020204" pitchFamily="34" charset="-78"/>
              <a:sym typeface="Vazirmatn Medium"/>
            </a:endParaRPr>
          </a:p>
        </p:txBody>
      </p:sp>
      <p:sp>
        <p:nvSpPr>
          <p:cNvPr id="10" name="TextBox 9">
            <a:extLst>
              <a:ext uri="{FF2B5EF4-FFF2-40B4-BE49-F238E27FC236}">
                <a16:creationId xmlns:a16="http://schemas.microsoft.com/office/drawing/2014/main" id="{6DB40B63-E5A6-F1C5-B705-35B9FBD9CD4D}"/>
              </a:ext>
            </a:extLst>
          </p:cNvPr>
          <p:cNvSpPr txBox="1"/>
          <p:nvPr/>
        </p:nvSpPr>
        <p:spPr>
          <a:xfrm>
            <a:off x="8082554" y="4670522"/>
            <a:ext cx="867545"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2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B91511A8-AB8A-9055-3326-DC036469A0CC}"/>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B11EB47-441B-3F6E-82B4-043A8842EBE4}"/>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سلسله مسابقات </a:t>
            </a:r>
            <a:r>
              <a:rPr lang="en-US" sz="4000" b="1" dirty="0">
                <a:solidFill>
                  <a:srgbClr val="272665"/>
                </a:solidFill>
                <a:latin typeface="Vazir FD" panose="020B0603030804020204" pitchFamily="34" charset="-78"/>
                <a:ea typeface="Rubik Black"/>
                <a:cs typeface="Vazir FD" panose="020B0603030804020204" pitchFamily="34" charset="-78"/>
                <a:sym typeface="Rubik Black"/>
              </a:rPr>
              <a:t>Strategies</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(دور اول)</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3BA88DD6-5381-A794-5C91-D561F4B63071}"/>
              </a:ext>
            </a:extLst>
          </p:cNvPr>
          <p:cNvSpPr txBox="1"/>
          <p:nvPr/>
        </p:nvSpPr>
        <p:spPr>
          <a:xfrm>
            <a:off x="655456" y="1050500"/>
            <a:ext cx="7949494" cy="2800736"/>
          </a:xfrm>
          <a:prstGeom prst="rect">
            <a:avLst/>
          </a:prstGeom>
          <a:noFill/>
          <a:ln>
            <a:noFill/>
          </a:ln>
        </p:spPr>
        <p:txBody>
          <a:bodyPr spcFirstLastPara="1" wrap="square" lIns="91425" tIns="91425" rIns="91425" bIns="91425" anchor="t" anchorCtr="0">
            <a:spAutoFit/>
          </a:bodyPr>
          <a:lstStyle/>
          <a:p>
            <a:pPr marL="342900" lvl="0" indent="-342900" algn="r" rtl="1">
              <a:lnSpc>
                <a:spcPct val="25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برگزار شده توسط </a:t>
            </a:r>
            <a:r>
              <a:rPr lang="en-US" sz="2000" dirty="0">
                <a:latin typeface="Vazir FD" panose="020B0603030804020204" pitchFamily="34" charset="-78"/>
                <a:ea typeface="Vazirmatn Medium"/>
                <a:cs typeface="Vazir FD" panose="020B0603030804020204" pitchFamily="34" charset="-78"/>
                <a:sym typeface="Vazirmatn Medium"/>
              </a:rPr>
              <a:t>Robert Axelrod</a:t>
            </a:r>
            <a:r>
              <a:rPr lang="fa-IR" sz="2000" dirty="0">
                <a:latin typeface="Vazir FD" panose="020B0603030804020204" pitchFamily="34" charset="-78"/>
                <a:ea typeface="Vazirmatn Medium"/>
                <a:cs typeface="Vazir FD" panose="020B0603030804020204" pitchFamily="34" charset="-78"/>
                <a:sym typeface="Vazirmatn Medium"/>
              </a:rPr>
              <a:t> </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پیکربندی دور اول</a:t>
            </a:r>
            <a:endParaRPr lang="en-US" sz="2000" dirty="0">
              <a:latin typeface="Vazir FD" panose="020B0603030804020204" pitchFamily="34" charset="-78"/>
              <a:ea typeface="Vazirmatn Medium"/>
              <a:cs typeface="Vazir FD" panose="020B0603030804020204" pitchFamily="34" charset="-78"/>
              <a:sym typeface="Vazirmatn Medium"/>
            </a:endParaRPr>
          </a:p>
          <a:p>
            <a:pPr lvl="6" algn="r" rtl="1">
              <a:lnSpc>
                <a:spcPct val="200000"/>
              </a:lnSpc>
            </a:pPr>
            <a:r>
              <a:rPr lang="en-US" sz="2000" dirty="0">
                <a:latin typeface="Vazir FD" panose="020B0603030804020204" pitchFamily="34" charset="-78"/>
                <a:ea typeface="Vazirmatn Medium"/>
                <a:cs typeface="Vazir FD" panose="020B0603030804020204" pitchFamily="34" charset="-78"/>
                <a:sym typeface="Vazirmatn Medium"/>
              </a:rPr>
              <a:t>  	</a:t>
            </a:r>
            <a:r>
              <a:rPr lang="fa-IR" sz="2000" dirty="0">
                <a:latin typeface="Vazir FD" panose="020B0603030804020204" pitchFamily="34" charset="-78"/>
                <a:ea typeface="Vazirmatn Medium"/>
                <a:cs typeface="Vazir FD" panose="020B0603030804020204" pitchFamily="34" charset="-78"/>
                <a:sym typeface="Vazirmatn Medium"/>
              </a:rPr>
              <a:t>- ۱۵ + ۱ راهبرد</a:t>
            </a:r>
          </a:p>
          <a:p>
            <a:pPr lvl="6" algn="r" rtl="1">
              <a:lnSpc>
                <a:spcPct val="200000"/>
              </a:lnSpc>
            </a:pPr>
            <a:r>
              <a:rPr lang="fa-IR" sz="2000" dirty="0">
                <a:latin typeface="Vazir FD" panose="020B0603030804020204" pitchFamily="34" charset="-78"/>
                <a:ea typeface="Vazirmatn Medium"/>
                <a:cs typeface="Vazir FD" panose="020B0603030804020204" pitchFamily="34" charset="-78"/>
                <a:sym typeface="Vazirmatn Medium"/>
              </a:rPr>
              <a:t>	- ۲۰۰ مرحله در هر مسابقه</a:t>
            </a:r>
            <a:endParaRPr lang="en-US" sz="2000" dirty="0">
              <a:latin typeface="Vazir FD" panose="020B0603030804020204" pitchFamily="34" charset="-78"/>
              <a:ea typeface="Vazirmatn Medium"/>
              <a:cs typeface="Vazir FD" panose="020B0603030804020204" pitchFamily="34" charset="-78"/>
              <a:sym typeface="Vazirmatn Medium"/>
            </a:endParaRPr>
          </a:p>
        </p:txBody>
      </p:sp>
      <p:pic>
        <p:nvPicPr>
          <p:cNvPr id="5" name="Picture 4" descr="A group of cartoon people in a circle&#10;&#10;Description automatically generated">
            <a:extLst>
              <a:ext uri="{FF2B5EF4-FFF2-40B4-BE49-F238E27FC236}">
                <a16:creationId xmlns:a16="http://schemas.microsoft.com/office/drawing/2014/main" id="{4EEA1FF6-5D06-3C87-B526-B80B56C1E2E3}"/>
              </a:ext>
            </a:extLst>
          </p:cNvPr>
          <p:cNvPicPr>
            <a:picLocks noChangeAspect="1"/>
          </p:cNvPicPr>
          <p:nvPr/>
        </p:nvPicPr>
        <p:blipFill>
          <a:blip r:embed="rId3"/>
          <a:srcRect l="12639" t="13108" r="12201" b="12080"/>
          <a:stretch/>
        </p:blipFill>
        <p:spPr>
          <a:xfrm>
            <a:off x="212936" y="1387332"/>
            <a:ext cx="4281055" cy="3192336"/>
          </a:xfrm>
          <a:prstGeom prst="rect">
            <a:avLst/>
          </a:prstGeom>
          <a:ln>
            <a:noFill/>
          </a:ln>
          <a:effectLst>
            <a:softEdge rad="112500"/>
          </a:effectLst>
        </p:spPr>
      </p:pic>
      <p:sp>
        <p:nvSpPr>
          <p:cNvPr id="3" name="Arrow: Chevron 2">
            <a:extLst>
              <a:ext uri="{FF2B5EF4-FFF2-40B4-BE49-F238E27FC236}">
                <a16:creationId xmlns:a16="http://schemas.microsoft.com/office/drawing/2014/main" id="{AA4D929A-F698-D1E5-DF99-D82C02BBCF6A}"/>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4569DE5F-F033-9D36-4B1E-E5F77193BAB6}"/>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0DC9DFA6-6F5B-45FC-F3D3-53AB6DABC4E4}"/>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C939091A-6640-FB9B-4532-0B94C0A31A79}"/>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81CBDA06-4947-D8F1-6252-22ACB820D652}"/>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EA2F87C-1E33-DCCD-FF70-5D18597912BC}"/>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889CBF1E-D8EE-34AD-202C-ED4C0818DBEA}"/>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C60CF5D6-770A-8652-BA35-4F26461065A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F7901014-934F-48F7-4C2C-051F6302D22D}"/>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7300F596-642F-2A52-8761-E38CB4B6658B}"/>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399F97AA-CBCA-44F5-0003-40EAFFD76968}"/>
              </a:ext>
            </a:extLst>
          </p:cNvPr>
          <p:cNvSpPr txBox="1"/>
          <p:nvPr/>
        </p:nvSpPr>
        <p:spPr>
          <a:xfrm>
            <a:off x="7992785" y="4670522"/>
            <a:ext cx="957314"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18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239510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FBAE77C6-4E71-6549-B4C6-F39DEC870867}"/>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DBF31FE0-3033-275D-B49E-4919435043DC}"/>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 راهبردها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BA53F58E-F5FF-C31C-F66A-696DAF28542A}"/>
              </a:ext>
            </a:extLst>
          </p:cNvPr>
          <p:cNvSpPr txBox="1"/>
          <p:nvPr/>
        </p:nvSpPr>
        <p:spPr>
          <a:xfrm>
            <a:off x="655456" y="1050500"/>
            <a:ext cx="7949494" cy="2031295"/>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buFont typeface="Arial" panose="020B0604020202020204" pitchFamily="34" charset="0"/>
              <a:buChar char="•"/>
            </a:pPr>
            <a:r>
              <a:rPr lang="en-US" sz="2000" dirty="0">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rPr>
              <a:t>Friedman</a:t>
            </a:r>
            <a:endParaRPr lang="en-US" sz="2000" b="1" dirty="0">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en-US"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Joss</a:t>
            </a:r>
          </a:p>
          <a:p>
            <a:pPr marL="342900" lvl="0" indent="-342900" algn="r" rtl="1">
              <a:lnSpc>
                <a:spcPct val="200000"/>
              </a:lnSpc>
              <a:spcBef>
                <a:spcPts val="0"/>
              </a:spcBef>
              <a:spcAft>
                <a:spcPts val="0"/>
              </a:spcAft>
              <a:buFont typeface="Arial" panose="020B0604020202020204" pitchFamily="34" charset="0"/>
              <a:buChar char="•"/>
            </a:pPr>
            <a:r>
              <a:rPr lang="en-US" sz="2000" dirty="0" err="1">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Graaskamp</a:t>
            </a:r>
            <a:endParaRPr lang="fa-IR"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endParaRPr>
          </a:p>
        </p:txBody>
      </p:sp>
      <p:pic>
        <p:nvPicPr>
          <p:cNvPr id="18" name="Picture 17" descr="A screenshot of a video game&#10;&#10;Description automatically generated">
            <a:extLst>
              <a:ext uri="{FF2B5EF4-FFF2-40B4-BE49-F238E27FC236}">
                <a16:creationId xmlns:a16="http://schemas.microsoft.com/office/drawing/2014/main" id="{BE7C9045-4111-876D-A935-607016D0E461}"/>
              </a:ext>
            </a:extLst>
          </p:cNvPr>
          <p:cNvPicPr>
            <a:picLocks noChangeAspect="1"/>
          </p:cNvPicPr>
          <p:nvPr/>
        </p:nvPicPr>
        <p:blipFill>
          <a:blip r:embed="rId3"/>
          <a:srcRect t="14349" b="14350"/>
          <a:stretch/>
        </p:blipFill>
        <p:spPr>
          <a:xfrm>
            <a:off x="221100" y="1289654"/>
            <a:ext cx="5695950" cy="3042501"/>
          </a:xfrm>
          <a:prstGeom prst="rect">
            <a:avLst/>
          </a:prstGeom>
          <a:ln>
            <a:noFill/>
          </a:ln>
          <a:effectLst>
            <a:softEdge rad="112500"/>
          </a:effectLst>
        </p:spPr>
      </p:pic>
      <p:sp>
        <p:nvSpPr>
          <p:cNvPr id="3" name="Arrow: Chevron 2">
            <a:extLst>
              <a:ext uri="{FF2B5EF4-FFF2-40B4-BE49-F238E27FC236}">
                <a16:creationId xmlns:a16="http://schemas.microsoft.com/office/drawing/2014/main" id="{E45B51AC-A93F-0A45-B926-A94DB1B62E32}"/>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3496A09B-C4B1-BB53-EE96-7BC9545AC9E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6470387E-DAED-EB3B-E065-5619EC4149E4}"/>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6D21BB9F-6D85-7991-ACBC-CF2677B8E783}"/>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BBBCE10B-0EFA-AF9D-7251-B717580BEF0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016A7910-4DCB-AC5E-0264-DFD9709A6C3E}"/>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B754F071-6398-1606-ECF9-1C9A0F278444}"/>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0581148F-D824-A7FE-0D1A-FB3B6744BB37}"/>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D317135-3D35-45E9-7260-4EEBB3C5975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B78C4F4-3BCF-8F68-91CB-CA27E9743F4E}"/>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B233E0F1-C15C-93D3-00B6-41C819552BF9}"/>
              </a:ext>
            </a:extLst>
          </p:cNvPr>
          <p:cNvSpPr txBox="1"/>
          <p:nvPr/>
        </p:nvSpPr>
        <p:spPr>
          <a:xfrm>
            <a:off x="8008816" y="4670522"/>
            <a:ext cx="94128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19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18767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7AEB3884-660C-6984-EDDB-34B800C65ED9}"/>
            </a:ext>
          </a:extLst>
        </p:cNvPr>
        <p:cNvGrpSpPr/>
        <p:nvPr/>
      </p:nvGrpSpPr>
      <p:grpSpPr>
        <a:xfrm>
          <a:off x="0" y="0"/>
          <a:ext cx="0" cy="0"/>
          <a:chOff x="0" y="0"/>
          <a:chExt cx="0" cy="0"/>
        </a:xfrm>
      </p:grpSpPr>
      <p:pic>
        <p:nvPicPr>
          <p:cNvPr id="4" name="Picture 3" descr="A screen shot of a video game&#10;&#10;Description automatically generated">
            <a:extLst>
              <a:ext uri="{FF2B5EF4-FFF2-40B4-BE49-F238E27FC236}">
                <a16:creationId xmlns:a16="http://schemas.microsoft.com/office/drawing/2014/main" id="{C522F6B7-B0AB-97C6-D274-5B5207C7DCFA}"/>
              </a:ext>
            </a:extLst>
          </p:cNvPr>
          <p:cNvPicPr>
            <a:picLocks noChangeAspect="1"/>
          </p:cNvPicPr>
          <p:nvPr/>
        </p:nvPicPr>
        <p:blipFill>
          <a:blip r:embed="rId3"/>
          <a:srcRect t="13851" b="14349"/>
          <a:stretch/>
        </p:blipFill>
        <p:spPr>
          <a:xfrm>
            <a:off x="213427" y="1268361"/>
            <a:ext cx="5695950" cy="3063793"/>
          </a:xfrm>
          <a:prstGeom prst="rect">
            <a:avLst/>
          </a:prstGeom>
          <a:ln>
            <a:noFill/>
          </a:ln>
          <a:effectLst>
            <a:softEdge rad="112500"/>
          </a:effectLst>
        </p:spPr>
      </p:pic>
      <p:sp>
        <p:nvSpPr>
          <p:cNvPr id="204" name="Google Shape;204;p33">
            <a:extLst>
              <a:ext uri="{FF2B5EF4-FFF2-40B4-BE49-F238E27FC236}">
                <a16:creationId xmlns:a16="http://schemas.microsoft.com/office/drawing/2014/main" id="{78D8C0C0-1A7F-8922-5BC5-97CF3434BA88}"/>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 راهبردها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5" name="Google Shape;176;p29">
            <a:extLst>
              <a:ext uri="{FF2B5EF4-FFF2-40B4-BE49-F238E27FC236}">
                <a16:creationId xmlns:a16="http://schemas.microsoft.com/office/drawing/2014/main" id="{95CC62C5-3DB9-BB05-92CA-383BECA91F38}"/>
              </a:ext>
            </a:extLst>
          </p:cNvPr>
          <p:cNvSpPr txBox="1"/>
          <p:nvPr/>
        </p:nvSpPr>
        <p:spPr>
          <a:xfrm>
            <a:off x="655456" y="1050500"/>
            <a:ext cx="7949494" cy="2031295"/>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buFont typeface="Arial" panose="020B0604020202020204" pitchFamily="34" charset="0"/>
              <a:buChar char="•"/>
            </a:pPr>
            <a:r>
              <a:rPr lang="en-US"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Friedman</a:t>
            </a:r>
            <a:endParaRPr lang="en-US" sz="2000" b="1"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en-US" sz="2000" dirty="0">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rPr>
              <a:t>Joss</a:t>
            </a:r>
          </a:p>
          <a:p>
            <a:pPr marL="342900" lvl="0" indent="-342900" algn="r" rtl="1">
              <a:lnSpc>
                <a:spcPct val="200000"/>
              </a:lnSpc>
              <a:spcBef>
                <a:spcPts val="0"/>
              </a:spcBef>
              <a:spcAft>
                <a:spcPts val="0"/>
              </a:spcAft>
              <a:buFont typeface="Arial" panose="020B0604020202020204" pitchFamily="34" charset="0"/>
              <a:buChar char="•"/>
            </a:pPr>
            <a:r>
              <a:rPr lang="en-US" sz="2000" dirty="0" err="1">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Graaskamp</a:t>
            </a:r>
            <a:endParaRPr lang="fa-IR"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endParaRPr>
          </a:p>
        </p:txBody>
      </p:sp>
      <p:sp>
        <p:nvSpPr>
          <p:cNvPr id="2" name="Arrow: Chevron 1">
            <a:extLst>
              <a:ext uri="{FF2B5EF4-FFF2-40B4-BE49-F238E27FC236}">
                <a16:creationId xmlns:a16="http://schemas.microsoft.com/office/drawing/2014/main" id="{5B83E379-90BB-C90B-5E47-906CC0262D2D}"/>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D706EE2F-F05E-A7A2-5801-3763266F6E5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440E6ED2-4A69-91B0-9730-0BD322BD1789}"/>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A6113A75-718E-D532-3254-3E09FB50B7F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3838B9D8-A275-09CF-04C5-EAECF1DDA093}"/>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9193F640-A600-83DC-8B00-FA5555F81194}"/>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6C5286A3-E56B-8FA3-31D6-FDF5CC4F9701}"/>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9E78D93-3608-4970-370A-052684D136F4}"/>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B2CAB97F-9439-12B6-5144-891DDB26B358}"/>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F260EBE-2A74-CE14-68B9-C7ACD5F84931}"/>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42C06F02-EEA9-1ADD-6F9D-BC6ECDF650AC}"/>
              </a:ext>
            </a:extLst>
          </p:cNvPr>
          <p:cNvSpPr txBox="1"/>
          <p:nvPr/>
        </p:nvSpPr>
        <p:spPr>
          <a:xfrm>
            <a:off x="8008816" y="4670522"/>
            <a:ext cx="94128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19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265755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28954156-64D9-1641-F235-316217D7D07F}"/>
            </a:ext>
          </a:extLst>
        </p:cNvPr>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BC14B617-A79F-9DBA-685B-3CC9349FDA04}"/>
              </a:ext>
            </a:extLst>
          </p:cNvPr>
          <p:cNvPicPr>
            <a:picLocks noChangeAspect="1"/>
          </p:cNvPicPr>
          <p:nvPr/>
        </p:nvPicPr>
        <p:blipFill>
          <a:blip r:embed="rId3"/>
          <a:srcRect t="13390" b="14029"/>
          <a:stretch/>
        </p:blipFill>
        <p:spPr>
          <a:xfrm>
            <a:off x="213427" y="1258530"/>
            <a:ext cx="5695950" cy="3097161"/>
          </a:xfrm>
          <a:prstGeom prst="rect">
            <a:avLst/>
          </a:prstGeom>
          <a:ln>
            <a:noFill/>
          </a:ln>
          <a:effectLst>
            <a:softEdge rad="112500"/>
          </a:effectLst>
        </p:spPr>
      </p:pic>
      <p:sp>
        <p:nvSpPr>
          <p:cNvPr id="204" name="Google Shape;204;p33">
            <a:extLst>
              <a:ext uri="{FF2B5EF4-FFF2-40B4-BE49-F238E27FC236}">
                <a16:creationId xmlns:a16="http://schemas.microsoft.com/office/drawing/2014/main" id="{278974D2-DC79-1488-59F1-AA2785A521DF}"/>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نمونه راهبردها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5" name="Google Shape;176;p29">
            <a:extLst>
              <a:ext uri="{FF2B5EF4-FFF2-40B4-BE49-F238E27FC236}">
                <a16:creationId xmlns:a16="http://schemas.microsoft.com/office/drawing/2014/main" id="{850A913C-15CE-F451-4CBD-FEA955248C77}"/>
              </a:ext>
            </a:extLst>
          </p:cNvPr>
          <p:cNvSpPr txBox="1"/>
          <p:nvPr/>
        </p:nvSpPr>
        <p:spPr>
          <a:xfrm>
            <a:off x="655456" y="1050500"/>
            <a:ext cx="7949494" cy="2031295"/>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buFont typeface="Arial" panose="020B0604020202020204" pitchFamily="34" charset="0"/>
              <a:buChar char="•"/>
            </a:pPr>
            <a:r>
              <a:rPr lang="en-US"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Friedman</a:t>
            </a:r>
            <a:endParaRPr lang="en-US" sz="2000" b="1"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en-US" sz="2000" dirty="0">
                <a:ln>
                  <a:solidFill>
                    <a:sysClr val="windowText" lastClr="000000"/>
                  </a:solidFill>
                </a:ln>
                <a:solidFill>
                  <a:schemeClr val="bg1"/>
                </a:solidFill>
                <a:latin typeface="Vazir FD" panose="020B0603030804020204" pitchFamily="34" charset="-78"/>
                <a:ea typeface="Vazirmatn Medium"/>
                <a:cs typeface="Vazir FD" panose="020B0603030804020204" pitchFamily="34" charset="-78"/>
                <a:sym typeface="Vazirmatn Medium"/>
              </a:rPr>
              <a:t>Joss</a:t>
            </a:r>
          </a:p>
          <a:p>
            <a:pPr marL="342900" lvl="0" indent="-342900" algn="r" rtl="1">
              <a:lnSpc>
                <a:spcPct val="200000"/>
              </a:lnSpc>
              <a:spcBef>
                <a:spcPts val="0"/>
              </a:spcBef>
              <a:spcAft>
                <a:spcPts val="0"/>
              </a:spcAft>
              <a:buFont typeface="Arial" panose="020B0604020202020204" pitchFamily="34" charset="0"/>
              <a:buChar char="•"/>
            </a:pPr>
            <a:r>
              <a:rPr lang="en-US" sz="2000" dirty="0" err="1">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rPr>
              <a:t>Graaskamp</a:t>
            </a:r>
            <a:endParaRPr lang="fa-IR" sz="2000" dirty="0">
              <a:ln>
                <a:solidFill>
                  <a:sysClr val="windowText" lastClr="000000"/>
                </a:solidFill>
              </a:ln>
              <a:solidFill>
                <a:srgbClr val="272665"/>
              </a:solidFill>
              <a:latin typeface="Vazir FD" panose="020B0603030804020204" pitchFamily="34" charset="-78"/>
              <a:ea typeface="Vazirmatn Medium"/>
              <a:cs typeface="Vazir FD" panose="020B0603030804020204" pitchFamily="34" charset="-78"/>
              <a:sym typeface="Vazirmatn Medium"/>
            </a:endParaRPr>
          </a:p>
        </p:txBody>
      </p:sp>
      <p:sp>
        <p:nvSpPr>
          <p:cNvPr id="2" name="Arrow: Chevron 1">
            <a:extLst>
              <a:ext uri="{FF2B5EF4-FFF2-40B4-BE49-F238E27FC236}">
                <a16:creationId xmlns:a16="http://schemas.microsoft.com/office/drawing/2014/main" id="{C5AF5CA9-8303-DE9D-CF18-2D43AEF365F4}"/>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97D2DF5D-BFA0-862E-2E73-1900451F7898}"/>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A1548723-71F2-94DF-589E-00854FD2F67B}"/>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A368B629-B625-FEE0-B6E1-880BA44DE2DF}"/>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18A85EFC-2241-FE92-E4D8-24C006F83F5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8152FD04-9204-7B8D-DA8B-5E2CFEB88135}"/>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652B890D-2475-6417-7284-9F370821C477}"/>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5ED06291-A311-5569-D974-ACF989E88D24}"/>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CF47F02-1366-DF47-814C-894CD4F75CDD}"/>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B58608BB-EA4C-FE5A-EC5C-6BC5FBF0A2AD}"/>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3060DFAB-7FFA-8A42-C753-54CA8D65724C}"/>
              </a:ext>
            </a:extLst>
          </p:cNvPr>
          <p:cNvSpPr txBox="1"/>
          <p:nvPr/>
        </p:nvSpPr>
        <p:spPr>
          <a:xfrm>
            <a:off x="8008816" y="4670522"/>
            <a:ext cx="94128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19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63039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CAB55901-1706-A1FF-3855-D70B8CC84207}"/>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23307B26-FF01-E014-2A39-52CB11D4414D}"/>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نتایج</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04368FF6-09D6-B262-A068-08FF02BE0E0F}"/>
              </a:ext>
            </a:extLst>
          </p:cNvPr>
          <p:cNvSpPr txBox="1"/>
          <p:nvPr/>
        </p:nvSpPr>
        <p:spPr>
          <a:xfrm>
            <a:off x="4170920" y="1050500"/>
            <a:ext cx="4434029"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برنده نهایی: </a:t>
            </a:r>
            <a:r>
              <a:rPr lang="en-US" sz="2000" dirty="0">
                <a:latin typeface="Vazir FD" panose="020B0603030804020204" pitchFamily="34" charset="-78"/>
                <a:ea typeface="Vazirmatn Medium"/>
                <a:cs typeface="Vazir FD" panose="020B0603030804020204" pitchFamily="34" charset="-78"/>
                <a:sym typeface="Vazirmatn Medium"/>
              </a:rPr>
              <a:t>Tit for Tat</a:t>
            </a:r>
            <a:endParaRPr lang="fa-IR" sz="2000" dirty="0">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راهبرد‌های جدید: </a:t>
            </a:r>
            <a:r>
              <a:rPr lang="en-US" sz="2000" dirty="0">
                <a:latin typeface="Vazir FD" panose="020B0603030804020204" pitchFamily="34" charset="-78"/>
                <a:ea typeface="Vazirmatn Medium"/>
                <a:cs typeface="Vazir FD" panose="020B0603030804020204" pitchFamily="34" charset="-78"/>
                <a:sym typeface="Vazirmatn Medium"/>
              </a:rPr>
              <a:t>Tit for Two Tats</a:t>
            </a:r>
            <a:endParaRPr lang="fa-IR" sz="2000" dirty="0">
              <a:latin typeface="Vazir FD" panose="020B0603030804020204" pitchFamily="34" charset="-78"/>
              <a:ea typeface="Vazirmatn Medium"/>
              <a:cs typeface="Vazir FD" panose="020B0603030804020204" pitchFamily="34" charset="-78"/>
              <a:sym typeface="Vazirmatn Medium"/>
            </a:endParaRPr>
          </a:p>
        </p:txBody>
      </p:sp>
      <p:pic>
        <p:nvPicPr>
          <p:cNvPr id="4" name="Picture 3" descr="A screen shot of a video game&#10;&#10;Description automatically generated">
            <a:extLst>
              <a:ext uri="{FF2B5EF4-FFF2-40B4-BE49-F238E27FC236}">
                <a16:creationId xmlns:a16="http://schemas.microsoft.com/office/drawing/2014/main" id="{BC7C507E-0904-62A8-0B7C-51BE48E01303}"/>
              </a:ext>
            </a:extLst>
          </p:cNvPr>
          <p:cNvPicPr>
            <a:picLocks noChangeAspect="1"/>
          </p:cNvPicPr>
          <p:nvPr/>
        </p:nvPicPr>
        <p:blipFill>
          <a:blip r:embed="rId3"/>
          <a:srcRect t="14350" b="14350"/>
          <a:stretch/>
        </p:blipFill>
        <p:spPr>
          <a:xfrm>
            <a:off x="2413189" y="2303092"/>
            <a:ext cx="4434028" cy="2368443"/>
          </a:xfrm>
          <a:prstGeom prst="rect">
            <a:avLst/>
          </a:prstGeom>
          <a:ln>
            <a:noFill/>
          </a:ln>
          <a:effectLst>
            <a:softEdge rad="112500"/>
          </a:effectLst>
        </p:spPr>
      </p:pic>
      <p:pic>
        <p:nvPicPr>
          <p:cNvPr id="8" name="Picture 7" descr="A gold trophy with two handles&#10;&#10;Description automatically generated">
            <a:extLst>
              <a:ext uri="{FF2B5EF4-FFF2-40B4-BE49-F238E27FC236}">
                <a16:creationId xmlns:a16="http://schemas.microsoft.com/office/drawing/2014/main" id="{B61A6725-38FB-B458-C7AC-04B6EF0D134D}"/>
              </a:ext>
            </a:extLst>
          </p:cNvPr>
          <p:cNvPicPr>
            <a:picLocks noChangeAspect="1"/>
          </p:cNvPicPr>
          <p:nvPr/>
        </p:nvPicPr>
        <p:blipFill>
          <a:blip r:embed="rId4"/>
          <a:stretch>
            <a:fillRect/>
          </a:stretch>
        </p:blipFill>
        <p:spPr>
          <a:xfrm rot="1548257">
            <a:off x="401546" y="533725"/>
            <a:ext cx="2442956" cy="2442956"/>
          </a:xfrm>
          <a:prstGeom prst="rect">
            <a:avLst/>
          </a:prstGeom>
        </p:spPr>
      </p:pic>
      <p:sp>
        <p:nvSpPr>
          <p:cNvPr id="3" name="Arrow: Chevron 2">
            <a:extLst>
              <a:ext uri="{FF2B5EF4-FFF2-40B4-BE49-F238E27FC236}">
                <a16:creationId xmlns:a16="http://schemas.microsoft.com/office/drawing/2014/main" id="{94C2C792-F6B2-E3A0-4E80-6B81E3AC3688}"/>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83009EAD-5E2E-BDA3-0F73-25CBBDDCE49D}"/>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D498499D-591C-7019-3A9E-A8879F6DEFEB}"/>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929AAAEA-5867-46C7-30A4-D9080CF8CFE9}"/>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372B8E4B-5284-6ED8-FF22-1B2C9FF72CDA}"/>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06D0AC79-A5D3-4EC6-2F0B-520FA5294FD9}"/>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F87C7A6-F8EB-8384-ADB2-3A8E30C92063}"/>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82B803B-BE2E-F446-FC49-6DBC61B4807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E0007B11-D487-6A26-F912-998CE0ADA5AB}"/>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5E409DC4-D9DA-C57A-1FED-4076DC0632D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87C468CF-71FB-A6DE-958D-DC9D56B434D0}"/>
              </a:ext>
            </a:extLst>
          </p:cNvPr>
          <p:cNvSpPr txBox="1"/>
          <p:nvPr/>
        </p:nvSpPr>
        <p:spPr>
          <a:xfrm>
            <a:off x="7981564" y="4670522"/>
            <a:ext cx="96853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20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88069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514030BD-0DB1-6AC5-83A4-5B0F5672BDE6}"/>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107043B-1472-47A8-E792-1C4D68C3F0BE}"/>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سلسله مسابقات </a:t>
            </a:r>
            <a:r>
              <a:rPr lang="en-US" sz="4000" b="1" dirty="0">
                <a:solidFill>
                  <a:srgbClr val="272665"/>
                </a:solidFill>
                <a:latin typeface="Vazir FD" panose="020B0603030804020204" pitchFamily="34" charset="-78"/>
                <a:ea typeface="Rubik Black"/>
                <a:cs typeface="Vazir FD" panose="020B0603030804020204" pitchFamily="34" charset="-78"/>
                <a:sym typeface="Rubik Black"/>
              </a:rPr>
              <a:t>Strategies</a:t>
            </a: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 (دور دوم)</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69CFFF30-2B88-730E-0B53-FEC75F46F994}"/>
              </a:ext>
            </a:extLst>
          </p:cNvPr>
          <p:cNvSpPr txBox="1"/>
          <p:nvPr/>
        </p:nvSpPr>
        <p:spPr>
          <a:xfrm>
            <a:off x="655456" y="1050500"/>
            <a:ext cx="7949494" cy="2646848"/>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راهبرد‌های انطباق یافته</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پیکربندی دور دوم</a:t>
            </a:r>
            <a:endParaRPr lang="en-US" sz="2000" dirty="0">
              <a:latin typeface="Vazir FD" panose="020B0603030804020204" pitchFamily="34" charset="-78"/>
              <a:ea typeface="Vazirmatn Medium"/>
              <a:cs typeface="Vazir FD" panose="020B0603030804020204" pitchFamily="34" charset="-78"/>
              <a:sym typeface="Vazirmatn Medium"/>
            </a:endParaRPr>
          </a:p>
          <a:p>
            <a:pPr lvl="6" algn="r" rtl="1">
              <a:lnSpc>
                <a:spcPct val="200000"/>
              </a:lnSpc>
            </a:pPr>
            <a:r>
              <a:rPr lang="en-US" sz="2000" dirty="0">
                <a:latin typeface="Vazir FD" panose="020B0603030804020204" pitchFamily="34" charset="-78"/>
                <a:ea typeface="Vazirmatn Medium"/>
                <a:cs typeface="Vazir FD" panose="020B0603030804020204" pitchFamily="34" charset="-78"/>
                <a:sym typeface="Vazirmatn Medium"/>
              </a:rPr>
              <a:t>  	</a:t>
            </a:r>
            <a:r>
              <a:rPr lang="fa-IR" sz="2000" dirty="0">
                <a:latin typeface="Vazir FD" panose="020B0603030804020204" pitchFamily="34" charset="-78"/>
                <a:ea typeface="Vazirmatn Medium"/>
                <a:cs typeface="Vazir FD" panose="020B0603030804020204" pitchFamily="34" charset="-78"/>
                <a:sym typeface="Vazirmatn Medium"/>
              </a:rPr>
              <a:t>- ۶۲ + ۱ راهبرد</a:t>
            </a:r>
          </a:p>
          <a:p>
            <a:pPr lvl="6" algn="r" rtl="1">
              <a:lnSpc>
                <a:spcPct val="200000"/>
              </a:lnSpc>
            </a:pPr>
            <a:r>
              <a:rPr lang="fa-IR" sz="2000" dirty="0">
                <a:latin typeface="Vazir FD" panose="020B0603030804020204" pitchFamily="34" charset="-78"/>
                <a:ea typeface="Vazirmatn Medium"/>
                <a:cs typeface="Vazir FD" panose="020B0603030804020204" pitchFamily="34" charset="-78"/>
                <a:sym typeface="Vazirmatn Medium"/>
              </a:rPr>
              <a:t>	- تعداد تصادفی مراحل</a:t>
            </a:r>
            <a:endParaRPr lang="en-US" sz="2000" dirty="0">
              <a:latin typeface="Vazir FD" panose="020B0603030804020204" pitchFamily="34" charset="-78"/>
              <a:ea typeface="Vazirmatn Medium"/>
              <a:cs typeface="Vazir FD" panose="020B0603030804020204" pitchFamily="34" charset="-78"/>
              <a:sym typeface="Vazirmatn Medium"/>
            </a:endParaRPr>
          </a:p>
        </p:txBody>
      </p:sp>
      <p:pic>
        <p:nvPicPr>
          <p:cNvPr id="5" name="Picture 4" descr="A group of cartoon people in a circle&#10;&#10;Description automatically generated">
            <a:extLst>
              <a:ext uri="{FF2B5EF4-FFF2-40B4-BE49-F238E27FC236}">
                <a16:creationId xmlns:a16="http://schemas.microsoft.com/office/drawing/2014/main" id="{260AD3E8-C3C8-A00C-575A-02E7D4A3FABC}"/>
              </a:ext>
            </a:extLst>
          </p:cNvPr>
          <p:cNvPicPr>
            <a:picLocks noChangeAspect="1"/>
          </p:cNvPicPr>
          <p:nvPr/>
        </p:nvPicPr>
        <p:blipFill>
          <a:blip r:embed="rId3"/>
          <a:srcRect l="12639" t="13108" r="12201" b="12080"/>
          <a:stretch/>
        </p:blipFill>
        <p:spPr>
          <a:xfrm>
            <a:off x="221100" y="1338348"/>
            <a:ext cx="4281055" cy="3192336"/>
          </a:xfrm>
          <a:prstGeom prst="rect">
            <a:avLst/>
          </a:prstGeom>
          <a:ln>
            <a:noFill/>
          </a:ln>
          <a:effectLst>
            <a:softEdge rad="112500"/>
          </a:effectLst>
        </p:spPr>
      </p:pic>
      <p:sp>
        <p:nvSpPr>
          <p:cNvPr id="3" name="Arrow: Chevron 2">
            <a:extLst>
              <a:ext uri="{FF2B5EF4-FFF2-40B4-BE49-F238E27FC236}">
                <a16:creationId xmlns:a16="http://schemas.microsoft.com/office/drawing/2014/main" id="{27D025E2-0B16-99C8-9FDD-298E1F5EB0E7}"/>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31DCE50C-1212-6998-DAF0-6545998D4146}"/>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2502AFF8-B630-50FE-A500-8764167EC83A}"/>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CECF379D-9FDE-659E-8D8E-CA67C776B7A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5BFC16C8-64E5-07A1-279B-5F7D28E0A66D}"/>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9A7C0BE-F94D-DDC9-E6CC-F63C7669D46B}"/>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1366C24A-B9E6-F624-D046-682BDEF69326}"/>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8F275B11-73EC-1B35-8CB0-E382B3534C2A}"/>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19EF9EFE-2B95-2EC9-0F7C-2A409870880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090BD1C6-711B-6040-8A63-DBA07D87375C}"/>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5E43ED8B-F627-63CF-082E-7FBB3E001C1F}"/>
              </a:ext>
            </a:extLst>
          </p:cNvPr>
          <p:cNvSpPr txBox="1"/>
          <p:nvPr/>
        </p:nvSpPr>
        <p:spPr>
          <a:xfrm>
            <a:off x="8002404" y="4670522"/>
            <a:ext cx="94769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21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28067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833278F1-223D-C51F-49B5-5C48CB826CA4}"/>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68E1CF4E-8182-2D2F-E513-B816D9B49E38}"/>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نتایج</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EEC115F1-AB3A-63B7-8EA1-C1AEA3152B73}"/>
              </a:ext>
            </a:extLst>
          </p:cNvPr>
          <p:cNvSpPr txBox="1"/>
          <p:nvPr/>
        </p:nvSpPr>
        <p:spPr>
          <a:xfrm>
            <a:off x="3998422" y="1050500"/>
            <a:ext cx="4606528"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برنده نهایی: </a:t>
            </a:r>
            <a:r>
              <a:rPr lang="en-US" sz="2000" dirty="0">
                <a:latin typeface="Vazir FD" panose="020B0603030804020204" pitchFamily="34" charset="-78"/>
                <a:ea typeface="Vazirmatn Medium"/>
                <a:cs typeface="Vazir FD" panose="020B0603030804020204" pitchFamily="34" charset="-78"/>
                <a:sym typeface="Vazirmatn Medium"/>
              </a:rPr>
              <a:t>Tit for Tat</a:t>
            </a:r>
            <a:endParaRPr lang="fa-IR" sz="2000" dirty="0">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کسب رتبه ۲۴ توسط </a:t>
            </a:r>
            <a:r>
              <a:rPr lang="en-US" sz="2000" dirty="0">
                <a:latin typeface="Vazir FD" panose="020B0603030804020204" pitchFamily="34" charset="-78"/>
                <a:ea typeface="Vazirmatn Medium"/>
                <a:cs typeface="Vazir FD" panose="020B0603030804020204" pitchFamily="34" charset="-78"/>
                <a:sym typeface="Vazirmatn Medium"/>
              </a:rPr>
              <a:t>Tit for Two Tats</a:t>
            </a:r>
            <a:endParaRPr lang="fa-IR" sz="2000" dirty="0">
              <a:latin typeface="Vazir FD" panose="020B0603030804020204" pitchFamily="34" charset="-78"/>
              <a:ea typeface="Vazirmatn Medium"/>
              <a:cs typeface="Vazir FD" panose="020B0603030804020204" pitchFamily="34" charset="-78"/>
              <a:sym typeface="Vazirmatn Medium"/>
            </a:endParaRPr>
          </a:p>
        </p:txBody>
      </p:sp>
      <p:pic>
        <p:nvPicPr>
          <p:cNvPr id="7" name="Picture 6" descr="A gold trophy with two handles&#10;&#10;Description automatically generated">
            <a:extLst>
              <a:ext uri="{FF2B5EF4-FFF2-40B4-BE49-F238E27FC236}">
                <a16:creationId xmlns:a16="http://schemas.microsoft.com/office/drawing/2014/main" id="{9B04A036-EB76-4DDF-22A1-0126D105FFF6}"/>
              </a:ext>
            </a:extLst>
          </p:cNvPr>
          <p:cNvPicPr>
            <a:picLocks noChangeAspect="1"/>
          </p:cNvPicPr>
          <p:nvPr/>
        </p:nvPicPr>
        <p:blipFill>
          <a:blip r:embed="rId3"/>
          <a:stretch>
            <a:fillRect/>
          </a:stretch>
        </p:blipFill>
        <p:spPr>
          <a:xfrm rot="20333011">
            <a:off x="725192" y="746464"/>
            <a:ext cx="3439556" cy="3439556"/>
          </a:xfrm>
          <a:prstGeom prst="rect">
            <a:avLst/>
          </a:prstGeom>
        </p:spPr>
      </p:pic>
      <p:sp>
        <p:nvSpPr>
          <p:cNvPr id="3" name="Arrow: Chevron 2">
            <a:extLst>
              <a:ext uri="{FF2B5EF4-FFF2-40B4-BE49-F238E27FC236}">
                <a16:creationId xmlns:a16="http://schemas.microsoft.com/office/drawing/2014/main" id="{F0B10328-1C4C-173F-05EF-B85ECEC420F1}"/>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18AB4CE2-47B9-2F0F-21E6-DC283A067272}"/>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714B892D-63FD-9970-95E4-47AEC383DEF7}"/>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4AD53B1A-5DF2-458F-1FF4-FF798879B3A5}"/>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EE15125B-BEDB-4386-5659-4D5A4B272DF2}"/>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F9B99B06-318D-345C-D96E-588E2B80E12C}"/>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8066B58F-FF59-1D2C-755F-8885E42AAB0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7BDA94D3-42B6-0207-E767-CE1C56E5B545}"/>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8306675-4A93-71C8-DA51-B877F75568CD}"/>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8A6428C2-AA14-32CD-97FC-4F9FFCEC482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9F8309AB-A7DB-5452-7B11-BE74BF48DD41}"/>
              </a:ext>
            </a:extLst>
          </p:cNvPr>
          <p:cNvSpPr txBox="1"/>
          <p:nvPr/>
        </p:nvSpPr>
        <p:spPr>
          <a:xfrm>
            <a:off x="7919048" y="4670522"/>
            <a:ext cx="103105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22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1286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1B80F5EC-7E54-BCFA-44B1-B245BDBC0AD3}"/>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FD7782FF-8A3E-F765-ACFC-8F680F12B72E}"/>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ویژگی مشترک راهبرد‌های برتر</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748D86C0-42EE-C4D1-740A-FE8FBBD3C704}"/>
              </a:ext>
            </a:extLst>
          </p:cNvPr>
          <p:cNvSpPr txBox="1"/>
          <p:nvPr/>
        </p:nvSpPr>
        <p:spPr>
          <a:xfrm>
            <a:off x="655456" y="1050500"/>
            <a:ext cx="7949494" cy="2646848"/>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مهربان</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زودگذر</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انتقام‌جو</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قابل پیش‌بینی</a:t>
            </a:r>
          </a:p>
        </p:txBody>
      </p:sp>
      <p:pic>
        <p:nvPicPr>
          <p:cNvPr id="5" name="Picture 4" descr="A screen shot of a game&#10;&#10;Description automatically generated">
            <a:extLst>
              <a:ext uri="{FF2B5EF4-FFF2-40B4-BE49-F238E27FC236}">
                <a16:creationId xmlns:a16="http://schemas.microsoft.com/office/drawing/2014/main" id="{4FE04217-804B-E1FD-F172-81D6BBDED303}"/>
              </a:ext>
            </a:extLst>
          </p:cNvPr>
          <p:cNvPicPr>
            <a:picLocks noChangeAspect="1"/>
          </p:cNvPicPr>
          <p:nvPr/>
        </p:nvPicPr>
        <p:blipFill>
          <a:blip r:embed="rId3"/>
          <a:srcRect l="4048" r="1105"/>
          <a:stretch/>
        </p:blipFill>
        <p:spPr>
          <a:xfrm>
            <a:off x="310907" y="1282753"/>
            <a:ext cx="5477933" cy="3222107"/>
          </a:xfrm>
          <a:prstGeom prst="rect">
            <a:avLst/>
          </a:prstGeom>
        </p:spPr>
      </p:pic>
      <p:sp>
        <p:nvSpPr>
          <p:cNvPr id="3" name="Arrow: Chevron 2">
            <a:extLst>
              <a:ext uri="{FF2B5EF4-FFF2-40B4-BE49-F238E27FC236}">
                <a16:creationId xmlns:a16="http://schemas.microsoft.com/office/drawing/2014/main" id="{60EB1485-7F28-879F-7B69-BD91FBA53046}"/>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D2A77839-54A6-AA73-4104-DA133AADC81E}"/>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1E45CDFE-4E09-7AB1-A112-670168617D8D}"/>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6C83961E-E78B-69A3-AC90-9EE71FF56AA3}"/>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10F247BB-2229-682F-987D-7196B365CD6A}"/>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E525E1D-2D77-5FBE-D5D6-D9E41F28D94C}"/>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BC4B835B-D6E4-1DB8-31C8-3B0C3837973E}"/>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ED97115D-18C1-25BF-6BD8-FAF34042F29B}"/>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622A015C-00FA-9392-E18F-6BE9632DC9A0}"/>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66D2445-1555-256C-AD4B-892A04E1A1AB}"/>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C85DC45D-6F83-6EE5-83C1-A4FB78EE1D50}"/>
              </a:ext>
            </a:extLst>
          </p:cNvPr>
          <p:cNvSpPr txBox="1"/>
          <p:nvPr/>
        </p:nvSpPr>
        <p:spPr>
          <a:xfrm>
            <a:off x="7919048" y="4670522"/>
            <a:ext cx="103105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23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36253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024DEEE5-B85C-C19C-F765-0AE4DB6AEC8D}"/>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F3A2F2EB-E769-6E40-6AF9-8FEC743E8485}"/>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تکامل راهبرد‌ها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3F24C046-E2BC-311A-8BCA-3B080618EED9}"/>
              </a:ext>
            </a:extLst>
          </p:cNvPr>
          <p:cNvSpPr txBox="1"/>
          <p:nvPr/>
        </p:nvSpPr>
        <p:spPr>
          <a:xfrm>
            <a:off x="655456" y="1050500"/>
            <a:ext cx="7949494" cy="2646848"/>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پویا بودن راهبردها در دنیای واقعی</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وابستگی موفقیت یک راهبرد به محیط</a:t>
            </a:r>
          </a:p>
          <a:p>
            <a:pPr lvl="1" algn="r" rtl="1">
              <a:lnSpc>
                <a:spcPct val="200000"/>
              </a:lnSpc>
            </a:pPr>
            <a:r>
              <a:rPr lang="fa-IR" sz="2000" dirty="0">
                <a:latin typeface="Vazir FD" panose="020B0603030804020204" pitchFamily="34" charset="-78"/>
                <a:ea typeface="Vazirmatn Medium"/>
                <a:cs typeface="Vazir FD" panose="020B0603030804020204" pitchFamily="34" charset="-78"/>
                <a:sym typeface="Vazirmatn Medium"/>
              </a:rPr>
              <a:t>	- تفاوت عملکرد </a:t>
            </a:r>
            <a:r>
              <a:rPr lang="en-US" sz="2000" dirty="0">
                <a:latin typeface="Vazir FD" panose="020B0603030804020204" pitchFamily="34" charset="-78"/>
                <a:ea typeface="Vazirmatn Medium"/>
                <a:cs typeface="Vazir FD" panose="020B0603030804020204" pitchFamily="34" charset="-78"/>
                <a:sym typeface="Vazirmatn Medium"/>
              </a:rPr>
              <a:t>Tit for Two Tats</a:t>
            </a:r>
          </a:p>
          <a:p>
            <a:pPr lvl="1" algn="r" rtl="1">
              <a:lnSpc>
                <a:spcPct val="200000"/>
              </a:lnSpc>
            </a:pPr>
            <a:r>
              <a:rPr lang="en-US" sz="2000" dirty="0">
                <a:latin typeface="Vazir FD" panose="020B0603030804020204" pitchFamily="34" charset="-78"/>
                <a:ea typeface="Vazirmatn Medium"/>
                <a:cs typeface="Vazir FD" panose="020B0603030804020204" pitchFamily="34" charset="-78"/>
                <a:sym typeface="Vazirmatn Medium"/>
              </a:rPr>
              <a:t>	</a:t>
            </a:r>
            <a:r>
              <a:rPr lang="fa-IR" sz="2000" dirty="0">
                <a:latin typeface="Vazir FD" panose="020B0603030804020204" pitchFamily="34" charset="-78"/>
                <a:ea typeface="Vazirmatn Medium"/>
                <a:cs typeface="Vazir FD" panose="020B0603030804020204" pitchFamily="34" charset="-78"/>
                <a:sym typeface="Vazirmatn Medium"/>
              </a:rPr>
              <a:t>- عملکرد </a:t>
            </a:r>
            <a:r>
              <a:rPr lang="en-US" sz="2000" dirty="0">
                <a:latin typeface="Vazir FD" panose="020B0603030804020204" pitchFamily="34" charset="-78"/>
                <a:ea typeface="Vazirmatn Medium"/>
                <a:cs typeface="Vazir FD" panose="020B0603030804020204" pitchFamily="34" charset="-78"/>
                <a:sym typeface="Vazirmatn Medium"/>
              </a:rPr>
              <a:t>Tit for Tat</a:t>
            </a:r>
            <a:r>
              <a:rPr lang="fa-IR" sz="2000" dirty="0">
                <a:latin typeface="Vazir FD" panose="020B0603030804020204" pitchFamily="34" charset="-78"/>
                <a:ea typeface="Vazirmatn Medium"/>
                <a:cs typeface="Vazir FD" panose="020B0603030804020204" pitchFamily="34" charset="-78"/>
                <a:sym typeface="Vazirmatn Medium"/>
              </a:rPr>
              <a:t> در محیط کاملا خصمانه</a:t>
            </a:r>
          </a:p>
        </p:txBody>
      </p:sp>
      <p:pic>
        <p:nvPicPr>
          <p:cNvPr id="6" name="Picture 5">
            <a:extLst>
              <a:ext uri="{FF2B5EF4-FFF2-40B4-BE49-F238E27FC236}">
                <a16:creationId xmlns:a16="http://schemas.microsoft.com/office/drawing/2014/main" id="{BB6D4856-CF44-45EC-483D-156757F33820}"/>
              </a:ext>
            </a:extLst>
          </p:cNvPr>
          <p:cNvPicPr>
            <a:picLocks noChangeAspect="1"/>
          </p:cNvPicPr>
          <p:nvPr/>
        </p:nvPicPr>
        <p:blipFill>
          <a:blip r:embed="rId3"/>
          <a:srcRect t="12972" b="12828"/>
          <a:stretch/>
        </p:blipFill>
        <p:spPr>
          <a:xfrm>
            <a:off x="221100" y="820642"/>
            <a:ext cx="3697757" cy="2055463"/>
          </a:xfrm>
          <a:prstGeom prst="rect">
            <a:avLst/>
          </a:prstGeom>
        </p:spPr>
      </p:pic>
      <p:sp>
        <p:nvSpPr>
          <p:cNvPr id="3" name="Arrow: Chevron 2">
            <a:extLst>
              <a:ext uri="{FF2B5EF4-FFF2-40B4-BE49-F238E27FC236}">
                <a16:creationId xmlns:a16="http://schemas.microsoft.com/office/drawing/2014/main" id="{EE6420B6-2D83-A606-80D6-CD18A66FCA49}"/>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1CF05383-5D0A-CDBF-8211-B791018F2AFF}"/>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E0AEA15A-A839-3BA7-EB89-A418BB87C6EA}"/>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1505C486-07E9-0B90-620A-5FAC20EA3B25}"/>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7FBB5970-61D7-AD28-89DA-C0B3262971B3}"/>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D5EF407-6D4F-2186-ECED-A8811B8DE8D8}"/>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429BBBC2-F6A9-30BF-F41B-97212FF01F84}"/>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DB8E70D5-37E3-4996-4DC1-90A4C8D2E6F9}"/>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5ABE665-5DCF-7965-C148-D81305A3BA9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5BE0376C-1529-45E9-742B-EB5A476FB6A6}"/>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48DE233B-7A52-FF1A-4F83-F883F51D04AC}"/>
              </a:ext>
            </a:extLst>
          </p:cNvPr>
          <p:cNvSpPr txBox="1"/>
          <p:nvPr/>
        </p:nvSpPr>
        <p:spPr>
          <a:xfrm>
            <a:off x="7936680" y="4670522"/>
            <a:ext cx="1013419"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24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00704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80FB7249-7A23-92FF-F610-2C71C2DCC620}"/>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20D3600-963C-EA36-FD59-28B789294282}"/>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تکامل راهبرد‌ها (یک آزمایش)</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90FD868C-A5E6-571C-7DCB-137E2B4A8E4A}"/>
              </a:ext>
            </a:extLst>
          </p:cNvPr>
          <p:cNvSpPr txBox="1"/>
          <p:nvPr/>
        </p:nvSpPr>
        <p:spPr>
          <a:xfrm>
            <a:off x="655456" y="1050500"/>
            <a:ext cx="7949494"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تکامل راهبردها با شروع برابر</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تکامل راهبردها با شروع از تعداد کمی راهبردهای مهربان</a:t>
            </a:r>
          </a:p>
        </p:txBody>
      </p:sp>
      <p:pic>
        <p:nvPicPr>
          <p:cNvPr id="6" name="Picture 5">
            <a:extLst>
              <a:ext uri="{FF2B5EF4-FFF2-40B4-BE49-F238E27FC236}">
                <a16:creationId xmlns:a16="http://schemas.microsoft.com/office/drawing/2014/main" id="{811F7E8F-2DE1-81BB-2733-252F70582AE5}"/>
              </a:ext>
            </a:extLst>
          </p:cNvPr>
          <p:cNvPicPr>
            <a:picLocks noChangeAspect="1"/>
          </p:cNvPicPr>
          <p:nvPr/>
        </p:nvPicPr>
        <p:blipFill>
          <a:blip r:embed="rId3"/>
          <a:stretch>
            <a:fillRect/>
          </a:stretch>
        </p:blipFill>
        <p:spPr>
          <a:xfrm>
            <a:off x="4783304" y="2380850"/>
            <a:ext cx="3820402" cy="2141371"/>
          </a:xfrm>
          <a:prstGeom prst="rect">
            <a:avLst/>
          </a:prstGeom>
        </p:spPr>
      </p:pic>
      <p:pic>
        <p:nvPicPr>
          <p:cNvPr id="8" name="Picture 7">
            <a:extLst>
              <a:ext uri="{FF2B5EF4-FFF2-40B4-BE49-F238E27FC236}">
                <a16:creationId xmlns:a16="http://schemas.microsoft.com/office/drawing/2014/main" id="{A91E2913-1780-9DD6-48CC-A9C8D9D8DA05}"/>
              </a:ext>
            </a:extLst>
          </p:cNvPr>
          <p:cNvPicPr>
            <a:picLocks noChangeAspect="1"/>
          </p:cNvPicPr>
          <p:nvPr/>
        </p:nvPicPr>
        <p:blipFill>
          <a:blip r:embed="rId4"/>
          <a:srcRect t="12957" b="13006"/>
          <a:stretch/>
        </p:blipFill>
        <p:spPr>
          <a:xfrm>
            <a:off x="392039" y="2380850"/>
            <a:ext cx="3860706" cy="2141371"/>
          </a:xfrm>
          <a:prstGeom prst="rect">
            <a:avLst/>
          </a:prstGeom>
        </p:spPr>
      </p:pic>
      <p:sp>
        <p:nvSpPr>
          <p:cNvPr id="3" name="Arrow: Chevron 2">
            <a:extLst>
              <a:ext uri="{FF2B5EF4-FFF2-40B4-BE49-F238E27FC236}">
                <a16:creationId xmlns:a16="http://schemas.microsoft.com/office/drawing/2014/main" id="{689A7477-BF4A-690F-5F46-CEBD889193DF}"/>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4EC05E32-DC98-86A3-955A-04696234BAB4}"/>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AF1BA6E4-6469-C231-9C58-3FDD66930E55}"/>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BD533E27-FD2A-015A-49B4-229C7DD25924}"/>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0B969A77-62BC-8E02-9062-864664ACBB4E}"/>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3A3E1F64-4275-C834-2A57-7CCC7BC6D75E}"/>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3DD32EB4-3856-CE2E-2B17-6F7E85473A3D}"/>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23B8F993-8399-E920-45FD-12BEB1C2B9DC}"/>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02445D94-EABC-9E96-AD88-8F67C86A90B2}"/>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11BC406D-FD79-AE86-4401-252454455812}"/>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D33322E1-8989-24AE-4282-43B5D84D7602}"/>
              </a:ext>
            </a:extLst>
          </p:cNvPr>
          <p:cNvSpPr txBox="1"/>
          <p:nvPr/>
        </p:nvSpPr>
        <p:spPr>
          <a:xfrm>
            <a:off x="7936680" y="4670522"/>
            <a:ext cx="1013419"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25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19892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049D2756-C56D-9A2F-279A-64FC717A304C}"/>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93F8248B-B3CA-FB1B-02E4-6992C8DBA50D}"/>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B5F14E93-B854-ECC9-0248-CBB0B9198BF3}"/>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293" name="Google Shape;293;p39">
            <a:extLst>
              <a:ext uri="{FF2B5EF4-FFF2-40B4-BE49-F238E27FC236}">
                <a16:creationId xmlns:a16="http://schemas.microsoft.com/office/drawing/2014/main" id="{B1E0845D-D076-0BAC-8937-ED07A28E2891}"/>
              </a:ext>
            </a:extLst>
          </p:cNvPr>
          <p:cNvGrpSpPr/>
          <p:nvPr/>
        </p:nvGrpSpPr>
        <p:grpSpPr>
          <a:xfrm>
            <a:off x="2704338" y="2875100"/>
            <a:ext cx="476255" cy="476254"/>
            <a:chOff x="0" y="0"/>
            <a:chExt cx="812800" cy="812800"/>
          </a:xfrm>
        </p:grpSpPr>
        <p:sp>
          <p:nvSpPr>
            <p:cNvPr id="294" name="Google Shape;294;p39">
              <a:extLst>
                <a:ext uri="{FF2B5EF4-FFF2-40B4-BE49-F238E27FC236}">
                  <a16:creationId xmlns:a16="http://schemas.microsoft.com/office/drawing/2014/main" id="{DAD8D7E0-639C-916E-092C-D744629498C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5" name="Google Shape;295;p39">
              <a:extLst>
                <a:ext uri="{FF2B5EF4-FFF2-40B4-BE49-F238E27FC236}">
                  <a16:creationId xmlns:a16="http://schemas.microsoft.com/office/drawing/2014/main" id="{4C251052-44BE-665A-B141-7E688A176B85}"/>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6" name="Google Shape;296;p39">
            <a:extLst>
              <a:ext uri="{FF2B5EF4-FFF2-40B4-BE49-F238E27FC236}">
                <a16:creationId xmlns:a16="http://schemas.microsoft.com/office/drawing/2014/main" id="{FE256E3C-096E-E983-F974-2D70BDA1CA21}"/>
              </a:ext>
            </a:extLst>
          </p:cNvPr>
          <p:cNvGrpSpPr/>
          <p:nvPr/>
        </p:nvGrpSpPr>
        <p:grpSpPr>
          <a:xfrm>
            <a:off x="4333873" y="1765679"/>
            <a:ext cx="476254" cy="476254"/>
            <a:chOff x="0" y="0"/>
            <a:chExt cx="812800" cy="812800"/>
          </a:xfrm>
        </p:grpSpPr>
        <p:sp>
          <p:nvSpPr>
            <p:cNvPr id="297" name="Google Shape;297;p39">
              <a:extLst>
                <a:ext uri="{FF2B5EF4-FFF2-40B4-BE49-F238E27FC236}">
                  <a16:creationId xmlns:a16="http://schemas.microsoft.com/office/drawing/2014/main" id="{7168874B-6D1C-99BD-5F43-B469D676D49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8" name="Google Shape;298;p39">
              <a:extLst>
                <a:ext uri="{FF2B5EF4-FFF2-40B4-BE49-F238E27FC236}">
                  <a16:creationId xmlns:a16="http://schemas.microsoft.com/office/drawing/2014/main" id="{6843E87E-3612-9D9D-5A29-62719523C69C}"/>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9" name="Google Shape;299;p39">
            <a:extLst>
              <a:ext uri="{FF2B5EF4-FFF2-40B4-BE49-F238E27FC236}">
                <a16:creationId xmlns:a16="http://schemas.microsoft.com/office/drawing/2014/main" id="{7D839E53-BC5E-4CEF-31DB-D65851907EBB}"/>
              </a:ext>
            </a:extLst>
          </p:cNvPr>
          <p:cNvGrpSpPr/>
          <p:nvPr/>
        </p:nvGrpSpPr>
        <p:grpSpPr>
          <a:xfrm>
            <a:off x="5993515" y="2875100"/>
            <a:ext cx="476254" cy="476254"/>
            <a:chOff x="0" y="0"/>
            <a:chExt cx="812800" cy="812800"/>
          </a:xfrm>
        </p:grpSpPr>
        <p:sp>
          <p:nvSpPr>
            <p:cNvPr id="300" name="Google Shape;300;p39">
              <a:extLst>
                <a:ext uri="{FF2B5EF4-FFF2-40B4-BE49-F238E27FC236}">
                  <a16:creationId xmlns:a16="http://schemas.microsoft.com/office/drawing/2014/main" id="{AC6C982D-A1CC-633A-4339-1B5B5930A70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1" name="Google Shape;301;p39">
              <a:extLst>
                <a:ext uri="{FF2B5EF4-FFF2-40B4-BE49-F238E27FC236}">
                  <a16:creationId xmlns:a16="http://schemas.microsoft.com/office/drawing/2014/main" id="{DA516BDA-041C-3C2A-C807-9321DBF19110}"/>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2" name="Google Shape;302;p39">
            <a:extLst>
              <a:ext uri="{FF2B5EF4-FFF2-40B4-BE49-F238E27FC236}">
                <a16:creationId xmlns:a16="http://schemas.microsoft.com/office/drawing/2014/main" id="{E017CAC8-66D7-E878-97D6-E81EC5F40963}"/>
              </a:ext>
            </a:extLst>
          </p:cNvPr>
          <p:cNvGrpSpPr/>
          <p:nvPr/>
        </p:nvGrpSpPr>
        <p:grpSpPr>
          <a:xfrm>
            <a:off x="7563708" y="1765679"/>
            <a:ext cx="476254" cy="476254"/>
            <a:chOff x="0" y="0"/>
            <a:chExt cx="812800" cy="812800"/>
          </a:xfrm>
        </p:grpSpPr>
        <p:sp>
          <p:nvSpPr>
            <p:cNvPr id="303" name="Google Shape;303;p39">
              <a:extLst>
                <a:ext uri="{FF2B5EF4-FFF2-40B4-BE49-F238E27FC236}">
                  <a16:creationId xmlns:a16="http://schemas.microsoft.com/office/drawing/2014/main" id="{DE4336D7-EACE-C183-62C6-69BC1E1E829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4" name="Google Shape;304;p39">
              <a:extLst>
                <a:ext uri="{FF2B5EF4-FFF2-40B4-BE49-F238E27FC236}">
                  <a16:creationId xmlns:a16="http://schemas.microsoft.com/office/drawing/2014/main" id="{48CD6F05-0410-1C42-C24B-2160683D8BA0}"/>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5" name="Google Shape;305;p39">
            <a:extLst>
              <a:ext uri="{FF2B5EF4-FFF2-40B4-BE49-F238E27FC236}">
                <a16:creationId xmlns:a16="http://schemas.microsoft.com/office/drawing/2014/main" id="{2543D50A-717D-92EC-CD0F-37D9763B0D46}"/>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9D34022A-D5B2-A435-B295-EE44435D0C8C}"/>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AB9EE2"/>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8C044563-4698-DB2F-B040-25E161B4716C}"/>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AB9EE2"/>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E8C61918-8F8E-8410-1984-A7E883CF0E59}"/>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AB9EE2"/>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6E967903-6870-D87D-BA86-D21F10CC9CE0}"/>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3794DFE6-1C35-B3D2-738C-8AC61D82E06D}"/>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97525809-A819-B4FC-498B-735830EA43B9}"/>
              </a:ext>
            </a:extLst>
          </p:cNvPr>
          <p:cNvCxnSpPr/>
          <p:nvPr/>
        </p:nvCxnSpPr>
        <p:spPr>
          <a:xfrm>
            <a:off x="4579144"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45DC95A5-737D-C5FC-20E6-6B8950D1EE55}"/>
              </a:ext>
            </a:extLst>
          </p:cNvPr>
          <p:cNvCxnSpPr/>
          <p:nvPr/>
        </p:nvCxnSpPr>
        <p:spPr>
          <a:xfrm>
            <a:off x="7808979"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B468FFEF-059B-3870-987B-D4C7855E9D6A}"/>
              </a:ext>
            </a:extLst>
          </p:cNvPr>
          <p:cNvCxnSpPr/>
          <p:nvPr/>
        </p:nvCxnSpPr>
        <p:spPr>
          <a:xfrm rot="10800000">
            <a:off x="6231643" y="240561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4077E3F4-73BC-B7DB-207C-621A94756D7B}"/>
              </a:ext>
            </a:extLst>
          </p:cNvPr>
          <p:cNvCxnSpPr/>
          <p:nvPr/>
        </p:nvCxnSpPr>
        <p:spPr>
          <a:xfrm rot="10800000">
            <a:off x="2942465" y="2405612"/>
            <a:ext cx="0" cy="583958"/>
          </a:xfrm>
          <a:prstGeom prst="straightConnector1">
            <a:avLst/>
          </a:prstGeom>
          <a:noFill/>
          <a:ln w="28575" cap="rnd" cmpd="sng">
            <a:solidFill>
              <a:srgbClr val="AB9EE2"/>
            </a:solidFill>
            <a:prstDash val="solid"/>
            <a:round/>
            <a:headEnd type="none" w="sm" len="sm"/>
            <a:tailEnd type="triangle" w="med" len="med"/>
          </a:ln>
        </p:spPr>
      </p:cxnSp>
    </p:spTree>
    <p:extLst>
      <p:ext uri="{BB962C8B-B14F-4D97-AF65-F5344CB8AC3E}">
        <p14:creationId xmlns:p14="http://schemas.microsoft.com/office/powerpoint/2010/main" val="342427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anim calcmode="lin" valueType="num">
                                      <p:cBhvr>
                                        <p:cTn id="8" dur="1000" fill="hold"/>
                                        <p:tgtEl>
                                          <p:spTgt spid="287"/>
                                        </p:tgtEl>
                                        <p:attrNameLst>
                                          <p:attrName>ppt_x</p:attrName>
                                        </p:attrNameLst>
                                      </p:cBhvr>
                                      <p:tavLst>
                                        <p:tav tm="0">
                                          <p:val>
                                            <p:strVal val="#ppt_x"/>
                                          </p:val>
                                        </p:tav>
                                        <p:tav tm="100000">
                                          <p:val>
                                            <p:strVal val="#ppt_x"/>
                                          </p:val>
                                        </p:tav>
                                      </p:tavLst>
                                    </p:anim>
                                    <p:anim calcmode="lin" valueType="num">
                                      <p:cBhvr>
                                        <p:cTn id="9" dur="1000" fill="hold"/>
                                        <p:tgtEl>
                                          <p:spTgt spid="2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1000"/>
                                        <p:tgtEl>
                                          <p:spTgt spid="289"/>
                                        </p:tgtEl>
                                      </p:cBhvr>
                                    </p:animEffect>
                                    <p:anim calcmode="lin" valueType="num">
                                      <p:cBhvr>
                                        <p:cTn id="13" dur="1000" fill="hold"/>
                                        <p:tgtEl>
                                          <p:spTgt spid="289"/>
                                        </p:tgtEl>
                                        <p:attrNameLst>
                                          <p:attrName>ppt_x</p:attrName>
                                        </p:attrNameLst>
                                      </p:cBhvr>
                                      <p:tavLst>
                                        <p:tav tm="0">
                                          <p:val>
                                            <p:strVal val="#ppt_x"/>
                                          </p:val>
                                        </p:tav>
                                        <p:tav tm="100000">
                                          <p:val>
                                            <p:strVal val="#ppt_x"/>
                                          </p:val>
                                        </p:tav>
                                      </p:tavLst>
                                    </p:anim>
                                    <p:anim calcmode="lin" valueType="num">
                                      <p:cBhvr>
                                        <p:cTn id="14" dur="1000" fill="hold"/>
                                        <p:tgtEl>
                                          <p:spTgt spid="28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1000"/>
                                        <p:tgtEl>
                                          <p:spTgt spid="293"/>
                                        </p:tgtEl>
                                      </p:cBhvr>
                                    </p:animEffect>
                                    <p:anim calcmode="lin" valueType="num">
                                      <p:cBhvr>
                                        <p:cTn id="18" dur="1000" fill="hold"/>
                                        <p:tgtEl>
                                          <p:spTgt spid="293"/>
                                        </p:tgtEl>
                                        <p:attrNameLst>
                                          <p:attrName>ppt_x</p:attrName>
                                        </p:attrNameLst>
                                      </p:cBhvr>
                                      <p:tavLst>
                                        <p:tav tm="0">
                                          <p:val>
                                            <p:strVal val="#ppt_x"/>
                                          </p:val>
                                        </p:tav>
                                        <p:tav tm="100000">
                                          <p:val>
                                            <p:strVal val="#ppt_x"/>
                                          </p:val>
                                        </p:tav>
                                      </p:tavLst>
                                    </p:anim>
                                    <p:anim calcmode="lin" valueType="num">
                                      <p:cBhvr>
                                        <p:cTn id="19" dur="1000" fill="hold"/>
                                        <p:tgtEl>
                                          <p:spTgt spid="29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6"/>
                                        </p:tgtEl>
                                        <p:attrNameLst>
                                          <p:attrName>style.visibility</p:attrName>
                                        </p:attrNameLst>
                                      </p:cBhvr>
                                      <p:to>
                                        <p:strVal val="visible"/>
                                      </p:to>
                                    </p:set>
                                    <p:animEffect transition="in" filter="fade">
                                      <p:cBhvr>
                                        <p:cTn id="22" dur="1000"/>
                                        <p:tgtEl>
                                          <p:spTgt spid="296"/>
                                        </p:tgtEl>
                                      </p:cBhvr>
                                    </p:animEffect>
                                    <p:anim calcmode="lin" valueType="num">
                                      <p:cBhvr>
                                        <p:cTn id="23" dur="1000" fill="hold"/>
                                        <p:tgtEl>
                                          <p:spTgt spid="296"/>
                                        </p:tgtEl>
                                        <p:attrNameLst>
                                          <p:attrName>ppt_x</p:attrName>
                                        </p:attrNameLst>
                                      </p:cBhvr>
                                      <p:tavLst>
                                        <p:tav tm="0">
                                          <p:val>
                                            <p:strVal val="#ppt_x"/>
                                          </p:val>
                                        </p:tav>
                                        <p:tav tm="100000">
                                          <p:val>
                                            <p:strVal val="#ppt_x"/>
                                          </p:val>
                                        </p:tav>
                                      </p:tavLst>
                                    </p:anim>
                                    <p:anim calcmode="lin" valueType="num">
                                      <p:cBhvr>
                                        <p:cTn id="24" dur="1000" fill="hold"/>
                                        <p:tgtEl>
                                          <p:spTgt spid="29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9"/>
                                        </p:tgtEl>
                                        <p:attrNameLst>
                                          <p:attrName>style.visibility</p:attrName>
                                        </p:attrNameLst>
                                      </p:cBhvr>
                                      <p:to>
                                        <p:strVal val="visible"/>
                                      </p:to>
                                    </p:set>
                                    <p:animEffect transition="in" filter="fade">
                                      <p:cBhvr>
                                        <p:cTn id="27" dur="1000"/>
                                        <p:tgtEl>
                                          <p:spTgt spid="299"/>
                                        </p:tgtEl>
                                      </p:cBhvr>
                                    </p:animEffect>
                                    <p:anim calcmode="lin" valueType="num">
                                      <p:cBhvr>
                                        <p:cTn id="28" dur="1000" fill="hold"/>
                                        <p:tgtEl>
                                          <p:spTgt spid="299"/>
                                        </p:tgtEl>
                                        <p:attrNameLst>
                                          <p:attrName>ppt_x</p:attrName>
                                        </p:attrNameLst>
                                      </p:cBhvr>
                                      <p:tavLst>
                                        <p:tav tm="0">
                                          <p:val>
                                            <p:strVal val="#ppt_x"/>
                                          </p:val>
                                        </p:tav>
                                        <p:tav tm="100000">
                                          <p:val>
                                            <p:strVal val="#ppt_x"/>
                                          </p:val>
                                        </p:tav>
                                      </p:tavLst>
                                    </p:anim>
                                    <p:anim calcmode="lin" valueType="num">
                                      <p:cBhvr>
                                        <p:cTn id="29" dur="1000" fill="hold"/>
                                        <p:tgtEl>
                                          <p:spTgt spid="29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1000"/>
                                        <p:tgtEl>
                                          <p:spTgt spid="302"/>
                                        </p:tgtEl>
                                      </p:cBhvr>
                                    </p:animEffect>
                                    <p:anim calcmode="lin" valueType="num">
                                      <p:cBhvr>
                                        <p:cTn id="33" dur="1000" fill="hold"/>
                                        <p:tgtEl>
                                          <p:spTgt spid="302"/>
                                        </p:tgtEl>
                                        <p:attrNameLst>
                                          <p:attrName>ppt_x</p:attrName>
                                        </p:attrNameLst>
                                      </p:cBhvr>
                                      <p:tavLst>
                                        <p:tav tm="0">
                                          <p:val>
                                            <p:strVal val="#ppt_x"/>
                                          </p:val>
                                        </p:tav>
                                        <p:tav tm="100000">
                                          <p:val>
                                            <p:strVal val="#ppt_x"/>
                                          </p:val>
                                        </p:tav>
                                      </p:tavLst>
                                    </p:anim>
                                    <p:anim calcmode="lin" valueType="num">
                                      <p:cBhvr>
                                        <p:cTn id="34" dur="1000" fill="hold"/>
                                        <p:tgtEl>
                                          <p:spTgt spid="30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5"/>
                                        </p:tgtEl>
                                        <p:attrNameLst>
                                          <p:attrName>style.visibility</p:attrName>
                                        </p:attrNameLst>
                                      </p:cBhvr>
                                      <p:to>
                                        <p:strVal val="visible"/>
                                      </p:to>
                                    </p:set>
                                    <p:animEffect transition="in" filter="fade">
                                      <p:cBhvr>
                                        <p:cTn id="37" dur="1000"/>
                                        <p:tgtEl>
                                          <p:spTgt spid="305"/>
                                        </p:tgtEl>
                                      </p:cBhvr>
                                    </p:animEffect>
                                    <p:anim calcmode="lin" valueType="num">
                                      <p:cBhvr>
                                        <p:cTn id="38" dur="1000" fill="hold"/>
                                        <p:tgtEl>
                                          <p:spTgt spid="305"/>
                                        </p:tgtEl>
                                        <p:attrNameLst>
                                          <p:attrName>ppt_x</p:attrName>
                                        </p:attrNameLst>
                                      </p:cBhvr>
                                      <p:tavLst>
                                        <p:tav tm="0">
                                          <p:val>
                                            <p:strVal val="#ppt_x"/>
                                          </p:val>
                                        </p:tav>
                                        <p:tav tm="100000">
                                          <p:val>
                                            <p:strVal val="#ppt_x"/>
                                          </p:val>
                                        </p:tav>
                                      </p:tavLst>
                                    </p:anim>
                                    <p:anim calcmode="lin" valueType="num">
                                      <p:cBhvr>
                                        <p:cTn id="39" dur="1000" fill="hold"/>
                                        <p:tgtEl>
                                          <p:spTgt spid="30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06"/>
                                        </p:tgtEl>
                                        <p:attrNameLst>
                                          <p:attrName>style.visibility</p:attrName>
                                        </p:attrNameLst>
                                      </p:cBhvr>
                                      <p:to>
                                        <p:strVal val="visible"/>
                                      </p:to>
                                    </p:set>
                                    <p:animEffect transition="in" filter="fade">
                                      <p:cBhvr>
                                        <p:cTn id="42" dur="1000"/>
                                        <p:tgtEl>
                                          <p:spTgt spid="306"/>
                                        </p:tgtEl>
                                      </p:cBhvr>
                                    </p:animEffect>
                                    <p:anim calcmode="lin" valueType="num">
                                      <p:cBhvr>
                                        <p:cTn id="43" dur="1000" fill="hold"/>
                                        <p:tgtEl>
                                          <p:spTgt spid="306"/>
                                        </p:tgtEl>
                                        <p:attrNameLst>
                                          <p:attrName>ppt_x</p:attrName>
                                        </p:attrNameLst>
                                      </p:cBhvr>
                                      <p:tavLst>
                                        <p:tav tm="0">
                                          <p:val>
                                            <p:strVal val="#ppt_x"/>
                                          </p:val>
                                        </p:tav>
                                        <p:tav tm="100000">
                                          <p:val>
                                            <p:strVal val="#ppt_x"/>
                                          </p:val>
                                        </p:tav>
                                      </p:tavLst>
                                    </p:anim>
                                    <p:anim calcmode="lin" valueType="num">
                                      <p:cBhvr>
                                        <p:cTn id="44" dur="1000" fill="hold"/>
                                        <p:tgtEl>
                                          <p:spTgt spid="30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07"/>
                                        </p:tgtEl>
                                        <p:attrNameLst>
                                          <p:attrName>style.visibility</p:attrName>
                                        </p:attrNameLst>
                                      </p:cBhvr>
                                      <p:to>
                                        <p:strVal val="visible"/>
                                      </p:to>
                                    </p:set>
                                    <p:animEffect transition="in" filter="fade">
                                      <p:cBhvr>
                                        <p:cTn id="47" dur="1000"/>
                                        <p:tgtEl>
                                          <p:spTgt spid="307"/>
                                        </p:tgtEl>
                                      </p:cBhvr>
                                    </p:animEffect>
                                    <p:anim calcmode="lin" valueType="num">
                                      <p:cBhvr>
                                        <p:cTn id="48" dur="1000" fill="hold"/>
                                        <p:tgtEl>
                                          <p:spTgt spid="307"/>
                                        </p:tgtEl>
                                        <p:attrNameLst>
                                          <p:attrName>ppt_x</p:attrName>
                                        </p:attrNameLst>
                                      </p:cBhvr>
                                      <p:tavLst>
                                        <p:tav tm="0">
                                          <p:val>
                                            <p:strVal val="#ppt_x"/>
                                          </p:val>
                                        </p:tav>
                                        <p:tav tm="100000">
                                          <p:val>
                                            <p:strVal val="#ppt_x"/>
                                          </p:val>
                                        </p:tav>
                                      </p:tavLst>
                                    </p:anim>
                                    <p:anim calcmode="lin" valueType="num">
                                      <p:cBhvr>
                                        <p:cTn id="49" dur="1000" fill="hold"/>
                                        <p:tgtEl>
                                          <p:spTgt spid="30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8"/>
                                        </p:tgtEl>
                                        <p:attrNameLst>
                                          <p:attrName>style.visibility</p:attrName>
                                        </p:attrNameLst>
                                      </p:cBhvr>
                                      <p:to>
                                        <p:strVal val="visible"/>
                                      </p:to>
                                    </p:set>
                                    <p:animEffect transition="in" filter="fade">
                                      <p:cBhvr>
                                        <p:cTn id="52" dur="1000"/>
                                        <p:tgtEl>
                                          <p:spTgt spid="308"/>
                                        </p:tgtEl>
                                      </p:cBhvr>
                                    </p:animEffect>
                                    <p:anim calcmode="lin" valueType="num">
                                      <p:cBhvr>
                                        <p:cTn id="53" dur="1000" fill="hold"/>
                                        <p:tgtEl>
                                          <p:spTgt spid="308"/>
                                        </p:tgtEl>
                                        <p:attrNameLst>
                                          <p:attrName>ppt_x</p:attrName>
                                        </p:attrNameLst>
                                      </p:cBhvr>
                                      <p:tavLst>
                                        <p:tav tm="0">
                                          <p:val>
                                            <p:strVal val="#ppt_x"/>
                                          </p:val>
                                        </p:tav>
                                        <p:tav tm="100000">
                                          <p:val>
                                            <p:strVal val="#ppt_x"/>
                                          </p:val>
                                        </p:tav>
                                      </p:tavLst>
                                    </p:anim>
                                    <p:anim calcmode="lin" valueType="num">
                                      <p:cBhvr>
                                        <p:cTn id="54" dur="1000" fill="hold"/>
                                        <p:tgtEl>
                                          <p:spTgt spid="30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9"/>
                                        </p:tgtEl>
                                        <p:attrNameLst>
                                          <p:attrName>style.visibility</p:attrName>
                                        </p:attrNameLst>
                                      </p:cBhvr>
                                      <p:to>
                                        <p:strVal val="visible"/>
                                      </p:to>
                                    </p:set>
                                    <p:animEffect transition="in" filter="fade">
                                      <p:cBhvr>
                                        <p:cTn id="57" dur="1000"/>
                                        <p:tgtEl>
                                          <p:spTgt spid="309"/>
                                        </p:tgtEl>
                                      </p:cBhvr>
                                    </p:animEffect>
                                    <p:anim calcmode="lin" valueType="num">
                                      <p:cBhvr>
                                        <p:cTn id="58" dur="1000" fill="hold"/>
                                        <p:tgtEl>
                                          <p:spTgt spid="309"/>
                                        </p:tgtEl>
                                        <p:attrNameLst>
                                          <p:attrName>ppt_x</p:attrName>
                                        </p:attrNameLst>
                                      </p:cBhvr>
                                      <p:tavLst>
                                        <p:tav tm="0">
                                          <p:val>
                                            <p:strVal val="#ppt_x"/>
                                          </p:val>
                                        </p:tav>
                                        <p:tav tm="100000">
                                          <p:val>
                                            <p:strVal val="#ppt_x"/>
                                          </p:val>
                                        </p:tav>
                                      </p:tavLst>
                                    </p:anim>
                                    <p:anim calcmode="lin" valueType="num">
                                      <p:cBhvr>
                                        <p:cTn id="59" dur="1000" fill="hold"/>
                                        <p:tgtEl>
                                          <p:spTgt spid="30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0"/>
                                        </p:tgtEl>
                                        <p:attrNameLst>
                                          <p:attrName>style.visibility</p:attrName>
                                        </p:attrNameLst>
                                      </p:cBhvr>
                                      <p:to>
                                        <p:strVal val="visible"/>
                                      </p:to>
                                    </p:set>
                                    <p:animEffect transition="in" filter="fade">
                                      <p:cBhvr>
                                        <p:cTn id="62" dur="1000"/>
                                        <p:tgtEl>
                                          <p:spTgt spid="310"/>
                                        </p:tgtEl>
                                      </p:cBhvr>
                                    </p:animEffect>
                                    <p:anim calcmode="lin" valueType="num">
                                      <p:cBhvr>
                                        <p:cTn id="63" dur="1000" fill="hold"/>
                                        <p:tgtEl>
                                          <p:spTgt spid="310"/>
                                        </p:tgtEl>
                                        <p:attrNameLst>
                                          <p:attrName>ppt_x</p:attrName>
                                        </p:attrNameLst>
                                      </p:cBhvr>
                                      <p:tavLst>
                                        <p:tav tm="0">
                                          <p:val>
                                            <p:strVal val="#ppt_x"/>
                                          </p:val>
                                        </p:tav>
                                        <p:tav tm="100000">
                                          <p:val>
                                            <p:strVal val="#ppt_x"/>
                                          </p:val>
                                        </p:tav>
                                      </p:tavLst>
                                    </p:anim>
                                    <p:anim calcmode="lin" valueType="num">
                                      <p:cBhvr>
                                        <p:cTn id="64" dur="1000" fill="hold"/>
                                        <p:tgtEl>
                                          <p:spTgt spid="31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11"/>
                                        </p:tgtEl>
                                        <p:attrNameLst>
                                          <p:attrName>style.visibility</p:attrName>
                                        </p:attrNameLst>
                                      </p:cBhvr>
                                      <p:to>
                                        <p:strVal val="visible"/>
                                      </p:to>
                                    </p:set>
                                    <p:animEffect transition="in" filter="fade">
                                      <p:cBhvr>
                                        <p:cTn id="67" dur="1000"/>
                                        <p:tgtEl>
                                          <p:spTgt spid="311"/>
                                        </p:tgtEl>
                                      </p:cBhvr>
                                    </p:animEffect>
                                    <p:anim calcmode="lin" valueType="num">
                                      <p:cBhvr>
                                        <p:cTn id="68" dur="1000" fill="hold"/>
                                        <p:tgtEl>
                                          <p:spTgt spid="311"/>
                                        </p:tgtEl>
                                        <p:attrNameLst>
                                          <p:attrName>ppt_x</p:attrName>
                                        </p:attrNameLst>
                                      </p:cBhvr>
                                      <p:tavLst>
                                        <p:tav tm="0">
                                          <p:val>
                                            <p:strVal val="#ppt_x"/>
                                          </p:val>
                                        </p:tav>
                                        <p:tav tm="100000">
                                          <p:val>
                                            <p:strVal val="#ppt_x"/>
                                          </p:val>
                                        </p:tav>
                                      </p:tavLst>
                                    </p:anim>
                                    <p:anim calcmode="lin" valueType="num">
                                      <p:cBhvr>
                                        <p:cTn id="69" dur="1000" fill="hold"/>
                                        <p:tgtEl>
                                          <p:spTgt spid="31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12"/>
                                        </p:tgtEl>
                                        <p:attrNameLst>
                                          <p:attrName>style.visibility</p:attrName>
                                        </p:attrNameLst>
                                      </p:cBhvr>
                                      <p:to>
                                        <p:strVal val="visible"/>
                                      </p:to>
                                    </p:set>
                                    <p:animEffect transition="in" filter="fade">
                                      <p:cBhvr>
                                        <p:cTn id="72" dur="1000"/>
                                        <p:tgtEl>
                                          <p:spTgt spid="312"/>
                                        </p:tgtEl>
                                      </p:cBhvr>
                                    </p:animEffect>
                                    <p:anim calcmode="lin" valueType="num">
                                      <p:cBhvr>
                                        <p:cTn id="73" dur="1000" fill="hold"/>
                                        <p:tgtEl>
                                          <p:spTgt spid="312"/>
                                        </p:tgtEl>
                                        <p:attrNameLst>
                                          <p:attrName>ppt_x</p:attrName>
                                        </p:attrNameLst>
                                      </p:cBhvr>
                                      <p:tavLst>
                                        <p:tav tm="0">
                                          <p:val>
                                            <p:strVal val="#ppt_x"/>
                                          </p:val>
                                        </p:tav>
                                        <p:tav tm="100000">
                                          <p:val>
                                            <p:strVal val="#ppt_x"/>
                                          </p:val>
                                        </p:tav>
                                      </p:tavLst>
                                    </p:anim>
                                    <p:anim calcmode="lin" valueType="num">
                                      <p:cBhvr>
                                        <p:cTn id="74" dur="1000" fill="hold"/>
                                        <p:tgtEl>
                                          <p:spTgt spid="31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13"/>
                                        </p:tgtEl>
                                        <p:attrNameLst>
                                          <p:attrName>style.visibility</p:attrName>
                                        </p:attrNameLst>
                                      </p:cBhvr>
                                      <p:to>
                                        <p:strVal val="visible"/>
                                      </p:to>
                                    </p:set>
                                    <p:animEffect transition="in" filter="fade">
                                      <p:cBhvr>
                                        <p:cTn id="77" dur="1000"/>
                                        <p:tgtEl>
                                          <p:spTgt spid="313"/>
                                        </p:tgtEl>
                                      </p:cBhvr>
                                    </p:animEffect>
                                    <p:anim calcmode="lin" valueType="num">
                                      <p:cBhvr>
                                        <p:cTn id="78" dur="1000" fill="hold"/>
                                        <p:tgtEl>
                                          <p:spTgt spid="313"/>
                                        </p:tgtEl>
                                        <p:attrNameLst>
                                          <p:attrName>ppt_x</p:attrName>
                                        </p:attrNameLst>
                                      </p:cBhvr>
                                      <p:tavLst>
                                        <p:tav tm="0">
                                          <p:val>
                                            <p:strVal val="#ppt_x"/>
                                          </p:val>
                                        </p:tav>
                                        <p:tav tm="100000">
                                          <p:val>
                                            <p:strVal val="#ppt_x"/>
                                          </p:val>
                                        </p:tav>
                                      </p:tavLst>
                                    </p:anim>
                                    <p:anim calcmode="lin" valueType="num">
                                      <p:cBhvr>
                                        <p:cTn id="79" dur="1000" fill="hold"/>
                                        <p:tgtEl>
                                          <p:spTgt spid="313"/>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14"/>
                                        </p:tgtEl>
                                        <p:attrNameLst>
                                          <p:attrName>style.visibility</p:attrName>
                                        </p:attrNameLst>
                                      </p:cBhvr>
                                      <p:to>
                                        <p:strVal val="visible"/>
                                      </p:to>
                                    </p:set>
                                    <p:animEffect transition="in" filter="fade">
                                      <p:cBhvr>
                                        <p:cTn id="82" dur="1000"/>
                                        <p:tgtEl>
                                          <p:spTgt spid="314"/>
                                        </p:tgtEl>
                                      </p:cBhvr>
                                    </p:animEffect>
                                    <p:anim calcmode="lin" valueType="num">
                                      <p:cBhvr>
                                        <p:cTn id="83" dur="1000" fill="hold"/>
                                        <p:tgtEl>
                                          <p:spTgt spid="314"/>
                                        </p:tgtEl>
                                        <p:attrNameLst>
                                          <p:attrName>ppt_x</p:attrName>
                                        </p:attrNameLst>
                                      </p:cBhvr>
                                      <p:tavLst>
                                        <p:tav tm="0">
                                          <p:val>
                                            <p:strVal val="#ppt_x"/>
                                          </p:val>
                                        </p:tav>
                                        <p:tav tm="100000">
                                          <p:val>
                                            <p:strVal val="#ppt_x"/>
                                          </p:val>
                                        </p:tav>
                                      </p:tavLst>
                                    </p:anim>
                                    <p:anim calcmode="lin" valueType="num">
                                      <p:cBhvr>
                                        <p:cTn id="84" dur="1000" fill="hold"/>
                                        <p:tgtEl>
                                          <p:spTgt spid="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289" grpId="0" animBg="1"/>
      <p:bldP spid="305" grpId="0"/>
      <p:bldP spid="306" grpId="0"/>
      <p:bldP spid="307" grpId="0"/>
      <p:bldP spid="308" grpId="0"/>
      <p:bldP spid="3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61769057-9A79-9DFA-9A7C-1AE033F0644B}"/>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37B7F370-2151-1B6F-0817-2CAECBA97F14}"/>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جهان نه چندان آرمانی</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BB31A538-AB07-A9A4-9FB7-56752F704A7F}"/>
              </a:ext>
            </a:extLst>
          </p:cNvPr>
          <p:cNvSpPr txBox="1"/>
          <p:nvPr/>
        </p:nvSpPr>
        <p:spPr>
          <a:xfrm>
            <a:off x="655456" y="1050500"/>
            <a:ext cx="7949494" cy="800189"/>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عملکرد ضعیف </a:t>
            </a:r>
            <a:r>
              <a:rPr lang="en-US" sz="2000" dirty="0">
                <a:latin typeface="Vazir FD" panose="020B0603030804020204" pitchFamily="34" charset="-78"/>
                <a:ea typeface="Vazirmatn Medium"/>
                <a:cs typeface="Vazir FD" panose="020B0603030804020204" pitchFamily="34" charset="-78"/>
                <a:sym typeface="Vazirmatn Medium"/>
              </a:rPr>
              <a:t>Tit for Tat</a:t>
            </a:r>
            <a:r>
              <a:rPr lang="fa-IR" sz="2000" dirty="0">
                <a:latin typeface="Vazir FD" panose="020B0603030804020204" pitchFamily="34" charset="-78"/>
                <a:ea typeface="Vazirmatn Medium"/>
                <a:cs typeface="Vazir FD" panose="020B0603030804020204" pitchFamily="34" charset="-78"/>
                <a:sym typeface="Vazirmatn Medium"/>
              </a:rPr>
              <a:t> در حالت وجود ناهنجاری</a:t>
            </a:r>
          </a:p>
        </p:txBody>
      </p:sp>
      <p:pic>
        <p:nvPicPr>
          <p:cNvPr id="8" name="Picture 7" descr="A screen shot of a game&#10;&#10;Description automatically generated">
            <a:extLst>
              <a:ext uri="{FF2B5EF4-FFF2-40B4-BE49-F238E27FC236}">
                <a16:creationId xmlns:a16="http://schemas.microsoft.com/office/drawing/2014/main" id="{DF943CBC-5BBC-BF79-A401-249E557C2E61}"/>
              </a:ext>
            </a:extLst>
          </p:cNvPr>
          <p:cNvPicPr>
            <a:picLocks noChangeAspect="1"/>
          </p:cNvPicPr>
          <p:nvPr/>
        </p:nvPicPr>
        <p:blipFill>
          <a:blip r:embed="rId3"/>
          <a:srcRect t="14350" b="14350"/>
          <a:stretch/>
        </p:blipFill>
        <p:spPr>
          <a:xfrm>
            <a:off x="250886" y="1892562"/>
            <a:ext cx="4828420" cy="2579108"/>
          </a:xfrm>
          <a:prstGeom prst="rect">
            <a:avLst/>
          </a:prstGeom>
        </p:spPr>
      </p:pic>
      <p:sp>
        <p:nvSpPr>
          <p:cNvPr id="3" name="Arrow: Chevron 2">
            <a:extLst>
              <a:ext uri="{FF2B5EF4-FFF2-40B4-BE49-F238E27FC236}">
                <a16:creationId xmlns:a16="http://schemas.microsoft.com/office/drawing/2014/main" id="{738DCB17-10EC-787A-C994-B1E8326071D9}"/>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D224A127-FC7E-8868-E870-8C566F87F4F3}"/>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463AEFDC-4BA8-4920-1A3A-ADD5E236E420}"/>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9AC3B4B2-7F21-A186-25F6-F638495ED7A8}"/>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0BF59A93-8A19-9B98-DBB8-B492702CD89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32804B39-7C99-47A2-5766-020FC9A48922}"/>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15AED3CA-1A1B-9B9F-D9FA-2C862F22EE7D}"/>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74ACC4EE-EF60-9B7A-459A-8F3CA795F33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224EEBCF-48BA-AE61-D1B3-EDCA6AB03B71}"/>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3C899B9-6D1D-90EE-9B88-35E6AC2A78D4}"/>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5A377253-8662-DC8D-7AE5-5B95C540ADE2}"/>
              </a:ext>
            </a:extLst>
          </p:cNvPr>
          <p:cNvSpPr txBox="1"/>
          <p:nvPr/>
        </p:nvSpPr>
        <p:spPr>
          <a:xfrm>
            <a:off x="7938284" y="4670522"/>
            <a:ext cx="101181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406941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00AC15D1-B108-29DA-EA81-B033D9C7829C}"/>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C8C12093-4928-AAB9-4D8F-A0F116B9C172}"/>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جهان نه چندان آرمانی</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142094F1-D1FD-5C4C-56C8-C9CB23F837C1}"/>
              </a:ext>
            </a:extLst>
          </p:cNvPr>
          <p:cNvSpPr txBox="1"/>
          <p:nvPr/>
        </p:nvSpPr>
        <p:spPr>
          <a:xfrm>
            <a:off x="655456" y="1050500"/>
            <a:ext cx="7949494" cy="1415742"/>
          </a:xfrm>
          <a:prstGeom prst="rect">
            <a:avLst/>
          </a:prstGeom>
          <a:noFill/>
          <a:ln>
            <a:noFill/>
          </a:ln>
        </p:spPr>
        <p:txBody>
          <a:bodyPr spcFirstLastPara="1" wrap="square" lIns="91425" tIns="91425" rIns="91425" bIns="91425" anchor="t" anchorCtr="0">
            <a:spAutoFit/>
          </a:bodyPr>
          <a:lstStyle/>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عملکرد ضعیف </a:t>
            </a:r>
            <a:r>
              <a:rPr lang="en-US" sz="2000" dirty="0">
                <a:latin typeface="Vazir FD" panose="020B0603030804020204" pitchFamily="34" charset="-78"/>
                <a:ea typeface="Vazirmatn Medium"/>
                <a:cs typeface="Vazir FD" panose="020B0603030804020204" pitchFamily="34" charset="-78"/>
                <a:sym typeface="Vazirmatn Medium"/>
              </a:rPr>
              <a:t>Tit for Tat</a:t>
            </a:r>
            <a:r>
              <a:rPr lang="fa-IR" sz="2000" dirty="0">
                <a:latin typeface="Vazir FD" panose="020B0603030804020204" pitchFamily="34" charset="-78"/>
                <a:ea typeface="Vazirmatn Medium"/>
                <a:cs typeface="Vazir FD" panose="020B0603030804020204" pitchFamily="34" charset="-78"/>
                <a:sym typeface="Vazirmatn Medium"/>
              </a:rPr>
              <a:t> در حالت وجود ناهنجاری</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راهبرد </a:t>
            </a:r>
            <a:r>
              <a:rPr lang="en-US" sz="2000" dirty="0">
                <a:latin typeface="Vazir FD" panose="020B0603030804020204" pitchFamily="34" charset="-78"/>
                <a:ea typeface="Vazirmatn Medium"/>
                <a:cs typeface="Vazir FD" panose="020B0603030804020204" pitchFamily="34" charset="-78"/>
                <a:sym typeface="Vazirmatn Medium"/>
              </a:rPr>
              <a:t>Generous Tit for Tat</a:t>
            </a:r>
            <a:endParaRPr lang="fa-IR" sz="2000" dirty="0">
              <a:latin typeface="Vazir FD" panose="020B0603030804020204" pitchFamily="34" charset="-78"/>
              <a:ea typeface="Vazirmatn Medium"/>
              <a:cs typeface="Vazir FD" panose="020B0603030804020204" pitchFamily="34" charset="-78"/>
              <a:sym typeface="Vazirmatn Medium"/>
            </a:endParaRPr>
          </a:p>
        </p:txBody>
      </p:sp>
      <p:pic>
        <p:nvPicPr>
          <p:cNvPr id="5" name="Picture 4" descr="A screen shot of a game&#10;&#10;Description automatically generated">
            <a:extLst>
              <a:ext uri="{FF2B5EF4-FFF2-40B4-BE49-F238E27FC236}">
                <a16:creationId xmlns:a16="http://schemas.microsoft.com/office/drawing/2014/main" id="{FAFC77C5-A76E-C8B2-603C-5C3A6A2615D3}"/>
              </a:ext>
            </a:extLst>
          </p:cNvPr>
          <p:cNvPicPr>
            <a:picLocks noChangeAspect="1"/>
          </p:cNvPicPr>
          <p:nvPr/>
        </p:nvPicPr>
        <p:blipFill>
          <a:blip r:embed="rId3"/>
          <a:srcRect t="14350" b="14350"/>
          <a:stretch/>
        </p:blipFill>
        <p:spPr>
          <a:xfrm>
            <a:off x="250887" y="1892562"/>
            <a:ext cx="4834684" cy="2582454"/>
          </a:xfrm>
          <a:prstGeom prst="rect">
            <a:avLst/>
          </a:prstGeom>
        </p:spPr>
      </p:pic>
      <p:sp>
        <p:nvSpPr>
          <p:cNvPr id="3" name="Arrow: Chevron 2">
            <a:extLst>
              <a:ext uri="{FF2B5EF4-FFF2-40B4-BE49-F238E27FC236}">
                <a16:creationId xmlns:a16="http://schemas.microsoft.com/office/drawing/2014/main" id="{963F8DC2-C0F2-C784-90BE-67644701E510}"/>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A2F2DD7B-C6EC-A6C0-7BB1-93311D4457C7}"/>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D1723331-CE2D-E5C1-4C42-6DCE5EE1E800}"/>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F41B40D5-5230-CE5A-CAD5-C29E7C031AD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0AA83CF1-2DC7-5B89-DE01-6424C6912FBC}"/>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470CB70-56F2-8D58-F2C1-254F25E5C2FE}"/>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BA0465F9-5AF5-329E-5043-7F1F396BCFB7}"/>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31B8529F-360B-1A98-997A-7F9C76603B72}"/>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4896A6B4-06F3-B113-2654-84D5206F560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99E6A6BB-D2D7-6EFD-749A-0BF29527EFFC}"/>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00DB00F7-7D84-5B91-F832-AF35A070384B}"/>
              </a:ext>
            </a:extLst>
          </p:cNvPr>
          <p:cNvSpPr txBox="1"/>
          <p:nvPr/>
        </p:nvSpPr>
        <p:spPr>
          <a:xfrm>
            <a:off x="7938284" y="4670522"/>
            <a:ext cx="101181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89530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BB6EDD33-1CEB-ECB5-E4E9-0AA21E454D0A}"/>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42F91B21-E9A3-BD06-F1F6-1A6292187503}"/>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راهبردی که دنیا را نجات داد!</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4" name="Picture 3" descr="A person in a military uniform&#10;&#10;Description automatically generated">
            <a:extLst>
              <a:ext uri="{FF2B5EF4-FFF2-40B4-BE49-F238E27FC236}">
                <a16:creationId xmlns:a16="http://schemas.microsoft.com/office/drawing/2014/main" id="{DECED0C9-6888-D8A5-E3E2-3B65A8B2C635}"/>
              </a:ext>
            </a:extLst>
          </p:cNvPr>
          <p:cNvPicPr>
            <a:picLocks noChangeAspect="1"/>
          </p:cNvPicPr>
          <p:nvPr/>
        </p:nvPicPr>
        <p:blipFill>
          <a:blip r:embed="rId3"/>
          <a:stretch>
            <a:fillRect/>
          </a:stretch>
        </p:blipFill>
        <p:spPr>
          <a:xfrm>
            <a:off x="470458" y="996429"/>
            <a:ext cx="2750261" cy="3637220"/>
          </a:xfrm>
          <a:prstGeom prst="rect">
            <a:avLst/>
          </a:prstGeom>
          <a:ln>
            <a:noFill/>
          </a:ln>
          <a:effectLst>
            <a:softEdge rad="112500"/>
          </a:effectLst>
        </p:spPr>
      </p:pic>
      <p:pic>
        <p:nvPicPr>
          <p:cNvPr id="6" name="Picture 5" descr="A movie poster with a person walking on a road&#10;&#10;Description automatically generated">
            <a:extLst>
              <a:ext uri="{FF2B5EF4-FFF2-40B4-BE49-F238E27FC236}">
                <a16:creationId xmlns:a16="http://schemas.microsoft.com/office/drawing/2014/main" id="{4C1EBF52-F35F-5F94-310B-42482FB7BF91}"/>
              </a:ext>
            </a:extLst>
          </p:cNvPr>
          <p:cNvPicPr>
            <a:picLocks noChangeAspect="1"/>
          </p:cNvPicPr>
          <p:nvPr/>
        </p:nvPicPr>
        <p:blipFill>
          <a:blip r:embed="rId4"/>
          <a:stretch>
            <a:fillRect/>
          </a:stretch>
        </p:blipFill>
        <p:spPr>
          <a:xfrm>
            <a:off x="4847826" y="1431178"/>
            <a:ext cx="3714038" cy="2767721"/>
          </a:xfrm>
          <a:prstGeom prst="rect">
            <a:avLst/>
          </a:prstGeom>
          <a:ln>
            <a:noFill/>
          </a:ln>
          <a:effectLst>
            <a:softEdge rad="112500"/>
          </a:effectLst>
        </p:spPr>
      </p:pic>
      <p:sp>
        <p:nvSpPr>
          <p:cNvPr id="2" name="Arrow: Chevron 1">
            <a:extLst>
              <a:ext uri="{FF2B5EF4-FFF2-40B4-BE49-F238E27FC236}">
                <a16:creationId xmlns:a16="http://schemas.microsoft.com/office/drawing/2014/main" id="{4649B70A-E499-FE8D-294A-F22A0EBE09CB}"/>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FECF04A3-BC1E-9194-BC2C-A7BBB7C9459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999F40E9-8C8C-100D-2508-F0B5AC5EDBCB}"/>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CE2ADC8A-3C57-5155-FA9B-95B2FB224EED}"/>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26DFB887-54D0-251E-8541-0AD79FCD1BCC}"/>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6197264-E448-F8C9-81E4-F18FA654A9B6}"/>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3106FBF9-9141-D702-6BA0-0BD50199513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58F5F1A9-21AE-737E-5D66-ECDBC1BF0878}"/>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8B26D80-458A-7C2A-7114-63FEA3E092CE}"/>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8D939773-0321-0731-AFF7-C28FC31D5916}"/>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D28226D9-9BCF-CAF1-67D3-C3B6A391AFF0}"/>
              </a:ext>
            </a:extLst>
          </p:cNvPr>
          <p:cNvSpPr txBox="1"/>
          <p:nvPr/>
        </p:nvSpPr>
        <p:spPr>
          <a:xfrm>
            <a:off x="7938284" y="4670522"/>
            <a:ext cx="101181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27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26875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0AABCB13-ECF7-12D1-FE24-C7C6D5450383}"/>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B8E756A1-0F28-AD0F-44CF-564C08B60941}"/>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زندگی، یک دوراهی زندانی تکرار‌شونده</a:t>
            </a:r>
            <a:endParaRPr sz="3100" b="1" dirty="0">
              <a:latin typeface="Vazir FD" panose="020B0603030804020204" pitchFamily="34" charset="-78"/>
              <a:ea typeface="Rubik Black"/>
              <a:cs typeface="Vazir FD" panose="020B0603030804020204" pitchFamily="34" charset="-78"/>
              <a:sym typeface="Rubik Black"/>
            </a:endParaRPr>
          </a:p>
        </p:txBody>
      </p:sp>
      <p:sp>
        <p:nvSpPr>
          <p:cNvPr id="2" name="Google Shape;176;p29">
            <a:extLst>
              <a:ext uri="{FF2B5EF4-FFF2-40B4-BE49-F238E27FC236}">
                <a16:creationId xmlns:a16="http://schemas.microsoft.com/office/drawing/2014/main" id="{2A6B8E66-165B-F07D-BF21-1A9C61EB2CBC}"/>
              </a:ext>
            </a:extLst>
          </p:cNvPr>
          <p:cNvSpPr txBox="1"/>
          <p:nvPr/>
        </p:nvSpPr>
        <p:spPr>
          <a:xfrm>
            <a:off x="655456" y="1050500"/>
            <a:ext cx="7949494" cy="2031295"/>
          </a:xfrm>
          <a:prstGeom prst="rect">
            <a:avLst/>
          </a:prstGeom>
          <a:noFill/>
          <a:ln>
            <a:noFill/>
          </a:ln>
        </p:spPr>
        <p:txBody>
          <a:bodyPr spcFirstLastPara="1" wrap="square" lIns="91425" tIns="91425" rIns="91425" bIns="91425" anchor="t" anchorCtr="0">
            <a:spAutoFit/>
          </a:bodyPr>
          <a:lstStyle/>
          <a:p>
            <a:pPr marL="342900" indent="-342900" algn="r" rtl="1">
              <a:lnSpc>
                <a:spcPct val="200000"/>
              </a:lnSpc>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راهبرد </a:t>
            </a:r>
            <a:r>
              <a:rPr lang="en-US" sz="2000" dirty="0">
                <a:latin typeface="Vazir FD" panose="020B0603030804020204" pitchFamily="34" charset="-78"/>
                <a:ea typeface="Vazirmatn Medium"/>
                <a:cs typeface="Vazir FD" panose="020B0603030804020204" pitchFamily="34" charset="-78"/>
                <a:sym typeface="Vazirmatn Medium"/>
              </a:rPr>
              <a:t>Tit for Tats</a:t>
            </a:r>
            <a:r>
              <a:rPr lang="fa-IR" sz="2000" dirty="0">
                <a:latin typeface="Vazir FD" panose="020B0603030804020204" pitchFamily="34" charset="-78"/>
                <a:ea typeface="Vazirmatn Medium"/>
                <a:cs typeface="Vazir FD" panose="020B0603030804020204" pitchFamily="34" charset="-78"/>
                <a:sym typeface="Vazirmatn Medium"/>
              </a:rPr>
              <a:t> هیچ بازی‌ای را نمی‌برد</a:t>
            </a: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جهان یک بازی حاصل‌صفر نیست</a:t>
            </a:r>
            <a:endParaRPr lang="en-US" sz="2000" dirty="0">
              <a:latin typeface="Vazir FD" panose="020B0603030804020204" pitchFamily="34" charset="-78"/>
              <a:ea typeface="Vazirmatn Medium"/>
              <a:cs typeface="Vazir FD" panose="020B0603030804020204" pitchFamily="34" charset="-78"/>
              <a:sym typeface="Vazirmatn Medium"/>
            </a:endParaRPr>
          </a:p>
          <a:p>
            <a:pPr marL="342900" lvl="0" indent="-342900" algn="r" rtl="1">
              <a:lnSpc>
                <a:spcPct val="200000"/>
              </a:lnSpc>
              <a:spcBef>
                <a:spcPts val="0"/>
              </a:spcBef>
              <a:spcAft>
                <a:spcPts val="0"/>
              </a:spcAft>
              <a:buFont typeface="Arial" panose="020B0604020202020204" pitchFamily="34" charset="0"/>
              <a:buChar char="•"/>
            </a:pPr>
            <a:r>
              <a:rPr lang="fa-IR" sz="2000" dirty="0">
                <a:latin typeface="Vazir FD" panose="020B0603030804020204" pitchFamily="34" charset="-78"/>
                <a:ea typeface="Vazirmatn Medium"/>
                <a:cs typeface="Vazir FD" panose="020B0603030804020204" pitchFamily="34" charset="-78"/>
                <a:sym typeface="Vazirmatn Medium"/>
              </a:rPr>
              <a:t>همکاری، راهبرد خودخواهانه!</a:t>
            </a:r>
          </a:p>
        </p:txBody>
      </p:sp>
      <p:pic>
        <p:nvPicPr>
          <p:cNvPr id="4" name="Picture 3" descr="A group of people holding a puzzle piece&#10;&#10;Description automatically generated">
            <a:extLst>
              <a:ext uri="{FF2B5EF4-FFF2-40B4-BE49-F238E27FC236}">
                <a16:creationId xmlns:a16="http://schemas.microsoft.com/office/drawing/2014/main" id="{F3911D96-3899-8B5C-4E93-38F5763D0A88}"/>
              </a:ext>
            </a:extLst>
          </p:cNvPr>
          <p:cNvPicPr>
            <a:picLocks noChangeAspect="1"/>
          </p:cNvPicPr>
          <p:nvPr/>
        </p:nvPicPr>
        <p:blipFill>
          <a:blip r:embed="rId3"/>
          <a:stretch>
            <a:fillRect/>
          </a:stretch>
        </p:blipFill>
        <p:spPr>
          <a:xfrm>
            <a:off x="0" y="1387004"/>
            <a:ext cx="5885296" cy="3590031"/>
          </a:xfrm>
          <a:prstGeom prst="rect">
            <a:avLst/>
          </a:prstGeom>
        </p:spPr>
      </p:pic>
      <p:sp>
        <p:nvSpPr>
          <p:cNvPr id="3" name="Arrow: Chevron 2">
            <a:extLst>
              <a:ext uri="{FF2B5EF4-FFF2-40B4-BE49-F238E27FC236}">
                <a16:creationId xmlns:a16="http://schemas.microsoft.com/office/drawing/2014/main" id="{87F71262-9F9E-99C9-7EB6-6ABF1A8FFFDB}"/>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B6411CF8-BDFF-56FF-5403-FEF73C968EAB}"/>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EBDDC591-24C4-9C3A-047A-02E8F75E55F5}"/>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99455D52-E675-142C-04C6-EA6673D1A989}"/>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FEBAA188-BE25-8B77-95D3-FD79371AB76A}"/>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7FF3A29-1787-D423-F586-91FA382075B4}"/>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7B2952C9-E2F2-A74B-A548-A898DE7FBFF2}"/>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2DE747BD-AAE0-133C-EB88-F072FD53D00B}"/>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E90F380-7EE9-1902-46F5-B51AD155E5C3}"/>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4667976C-78A0-E81A-7CBA-E79B31DD805F}"/>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E3F7AEF1-35D0-575D-20BA-F501017EC409}"/>
              </a:ext>
            </a:extLst>
          </p:cNvPr>
          <p:cNvSpPr txBox="1"/>
          <p:nvPr/>
        </p:nvSpPr>
        <p:spPr>
          <a:xfrm>
            <a:off x="7938284" y="4670522"/>
            <a:ext cx="1011815"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28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21248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F3326230-91B5-CA50-D81C-3AA8B333B42E}"/>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2C04D990-5A62-38B6-6567-0A92D72F7FDB}"/>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پایان رقابت هسته‌ای</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5" name="Picture 4" descr="A graph showing the growth of a mountain&#10;&#10;Description automatically generated">
            <a:extLst>
              <a:ext uri="{FF2B5EF4-FFF2-40B4-BE49-F238E27FC236}">
                <a16:creationId xmlns:a16="http://schemas.microsoft.com/office/drawing/2014/main" id="{3D8308F1-11AE-4B3D-3031-BFB2797A9CB2}"/>
              </a:ext>
            </a:extLst>
          </p:cNvPr>
          <p:cNvPicPr>
            <a:picLocks noChangeAspect="1"/>
          </p:cNvPicPr>
          <p:nvPr/>
        </p:nvPicPr>
        <p:blipFill>
          <a:blip r:embed="rId3"/>
          <a:stretch>
            <a:fillRect/>
          </a:stretch>
        </p:blipFill>
        <p:spPr>
          <a:xfrm>
            <a:off x="4594281" y="1526998"/>
            <a:ext cx="4321573" cy="2410320"/>
          </a:xfrm>
          <a:prstGeom prst="rect">
            <a:avLst/>
          </a:prstGeom>
          <a:ln>
            <a:noFill/>
          </a:ln>
          <a:effectLst>
            <a:softEdge rad="112500"/>
          </a:effectLst>
        </p:spPr>
      </p:pic>
      <p:pic>
        <p:nvPicPr>
          <p:cNvPr id="8" name="Picture 7" descr="A group of people standing next to a large pipe&#10;&#10;Description automatically generated">
            <a:extLst>
              <a:ext uri="{FF2B5EF4-FFF2-40B4-BE49-F238E27FC236}">
                <a16:creationId xmlns:a16="http://schemas.microsoft.com/office/drawing/2014/main" id="{EAF7AEA9-F6B5-727C-DF76-CC5E9EC1284A}"/>
              </a:ext>
            </a:extLst>
          </p:cNvPr>
          <p:cNvPicPr>
            <a:picLocks noChangeAspect="1"/>
          </p:cNvPicPr>
          <p:nvPr/>
        </p:nvPicPr>
        <p:blipFill>
          <a:blip r:embed="rId4"/>
          <a:stretch>
            <a:fillRect/>
          </a:stretch>
        </p:blipFill>
        <p:spPr>
          <a:xfrm>
            <a:off x="214054" y="1526998"/>
            <a:ext cx="4310188" cy="2410320"/>
          </a:xfrm>
          <a:prstGeom prst="rect">
            <a:avLst/>
          </a:prstGeom>
          <a:ln>
            <a:noFill/>
          </a:ln>
          <a:effectLst>
            <a:softEdge rad="112500"/>
          </a:effectLst>
        </p:spPr>
      </p:pic>
      <p:sp>
        <p:nvSpPr>
          <p:cNvPr id="2" name="Arrow: Chevron 1">
            <a:extLst>
              <a:ext uri="{FF2B5EF4-FFF2-40B4-BE49-F238E27FC236}">
                <a16:creationId xmlns:a16="http://schemas.microsoft.com/office/drawing/2014/main" id="{505EAB7D-03E5-25E6-05F4-788A1FFD54C3}"/>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75198EF9-3C09-D323-826C-2D4FC4095976}"/>
              </a:ext>
            </a:extLst>
          </p:cNvPr>
          <p:cNvSpPr/>
          <p:nvPr/>
        </p:nvSpPr>
        <p:spPr>
          <a:xfrm rot="10800000">
            <a:off x="4594282"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891293B2-420E-AE50-8B14-909EC851BAC9}"/>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D47FB534-7864-03E7-4772-0A42A725DBB1}"/>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00409846-2FBA-3246-79AA-4E2FFBC12E56}"/>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FAA8760D-208F-42FD-D99D-28F4FA028170}"/>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مقدمه</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16823271-5D0E-A71C-8AD0-EAA6E0BBD434}"/>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bg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0A56DF7A-C1B4-AB68-13F7-89270B615D2A}"/>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BFF1BD42-4B52-257E-9691-DD3B09C837D5}"/>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DE6F8033-6FED-F11D-9360-F9E8F4BF810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ADF1AD98-4784-E26F-BF28-C038F54F1E09}"/>
              </a:ext>
            </a:extLst>
          </p:cNvPr>
          <p:cNvSpPr txBox="1"/>
          <p:nvPr/>
        </p:nvSpPr>
        <p:spPr>
          <a:xfrm>
            <a:off x="7954313" y="4670522"/>
            <a:ext cx="995786"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29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07718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8B6FCFCE-ED2A-09E2-6872-35A263748BEF}"/>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120E29F4-8F47-F59A-8A56-8DABB4C95149}"/>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پرسش و پاسخ</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4" name="Picture 3">
            <a:extLst>
              <a:ext uri="{FF2B5EF4-FFF2-40B4-BE49-F238E27FC236}">
                <a16:creationId xmlns:a16="http://schemas.microsoft.com/office/drawing/2014/main" id="{50CF9B22-37CD-3626-F5A7-0BDD045FDE6A}"/>
              </a:ext>
            </a:extLst>
          </p:cNvPr>
          <p:cNvPicPr>
            <a:picLocks noChangeAspect="1"/>
          </p:cNvPicPr>
          <p:nvPr/>
        </p:nvPicPr>
        <p:blipFill>
          <a:blip r:embed="rId3"/>
          <a:stretch>
            <a:fillRect/>
          </a:stretch>
        </p:blipFill>
        <p:spPr>
          <a:xfrm>
            <a:off x="2432458" y="653042"/>
            <a:ext cx="4279083" cy="4279083"/>
          </a:xfrm>
          <a:prstGeom prst="rect">
            <a:avLst/>
          </a:prstGeom>
        </p:spPr>
      </p:pic>
    </p:spTree>
    <p:extLst>
      <p:ext uri="{BB962C8B-B14F-4D97-AF65-F5344CB8AC3E}">
        <p14:creationId xmlns:p14="http://schemas.microsoft.com/office/powerpoint/2010/main" val="294412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7BDBF0D6-6B14-CD2E-98D1-24F4B4547BC6}"/>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28732CE4-98D0-9BCD-1BFC-0A2095B7128B}"/>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A5207CC4-8D83-0166-5DFC-0629C4185042}"/>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9">
            <a:extLst>
              <a:ext uri="{FF2B5EF4-FFF2-40B4-BE49-F238E27FC236}">
                <a16:creationId xmlns:a16="http://schemas.microsoft.com/office/drawing/2014/main" id="{B79C4835-71B6-5B32-04FF-3D51DD850B22}"/>
              </a:ext>
            </a:extLst>
          </p:cNvPr>
          <p:cNvSpPr/>
          <p:nvPr/>
        </p:nvSpPr>
        <p:spPr>
          <a:xfrm>
            <a:off x="2704338" y="2875100"/>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7" name="Google Shape;297;p39">
            <a:extLst>
              <a:ext uri="{FF2B5EF4-FFF2-40B4-BE49-F238E27FC236}">
                <a16:creationId xmlns:a16="http://schemas.microsoft.com/office/drawing/2014/main" id="{27BF5190-497B-F4D9-ED7C-03832B816803}"/>
              </a:ext>
            </a:extLst>
          </p:cNvPr>
          <p:cNvSpPr/>
          <p:nvPr/>
        </p:nvSpPr>
        <p:spPr>
          <a:xfrm>
            <a:off x="4333873" y="1765679"/>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299" name="Google Shape;299;p39">
            <a:extLst>
              <a:ext uri="{FF2B5EF4-FFF2-40B4-BE49-F238E27FC236}">
                <a16:creationId xmlns:a16="http://schemas.microsoft.com/office/drawing/2014/main" id="{B0C4A441-4C71-DAEE-4F6F-2B2CE47DF65A}"/>
              </a:ext>
            </a:extLst>
          </p:cNvPr>
          <p:cNvGrpSpPr/>
          <p:nvPr/>
        </p:nvGrpSpPr>
        <p:grpSpPr>
          <a:xfrm>
            <a:off x="5993515" y="2875100"/>
            <a:ext cx="476254" cy="476254"/>
            <a:chOff x="0" y="0"/>
            <a:chExt cx="812800" cy="812800"/>
          </a:xfrm>
        </p:grpSpPr>
        <p:sp>
          <p:nvSpPr>
            <p:cNvPr id="300" name="Google Shape;300;p39">
              <a:extLst>
                <a:ext uri="{FF2B5EF4-FFF2-40B4-BE49-F238E27FC236}">
                  <a16:creationId xmlns:a16="http://schemas.microsoft.com/office/drawing/2014/main" id="{FCF2D632-03A5-F526-3352-4514F58F93D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1" name="Google Shape;301;p39">
              <a:extLst>
                <a:ext uri="{FF2B5EF4-FFF2-40B4-BE49-F238E27FC236}">
                  <a16:creationId xmlns:a16="http://schemas.microsoft.com/office/drawing/2014/main" id="{66B8FE33-C706-0393-6C94-66E9196B27B1}"/>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2" name="Google Shape;302;p39">
            <a:extLst>
              <a:ext uri="{FF2B5EF4-FFF2-40B4-BE49-F238E27FC236}">
                <a16:creationId xmlns:a16="http://schemas.microsoft.com/office/drawing/2014/main" id="{BB4B0362-9CDB-6BB7-0FB5-E586E471246B}"/>
              </a:ext>
            </a:extLst>
          </p:cNvPr>
          <p:cNvGrpSpPr/>
          <p:nvPr/>
        </p:nvGrpSpPr>
        <p:grpSpPr>
          <a:xfrm>
            <a:off x="7563708" y="1765679"/>
            <a:ext cx="476254" cy="476254"/>
            <a:chOff x="0" y="0"/>
            <a:chExt cx="812800" cy="812800"/>
          </a:xfrm>
        </p:grpSpPr>
        <p:sp>
          <p:nvSpPr>
            <p:cNvPr id="303" name="Google Shape;303;p39">
              <a:extLst>
                <a:ext uri="{FF2B5EF4-FFF2-40B4-BE49-F238E27FC236}">
                  <a16:creationId xmlns:a16="http://schemas.microsoft.com/office/drawing/2014/main" id="{4D364058-FFFE-8531-A014-00A73338D87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4" name="Google Shape;304;p39">
              <a:extLst>
                <a:ext uri="{FF2B5EF4-FFF2-40B4-BE49-F238E27FC236}">
                  <a16:creationId xmlns:a16="http://schemas.microsoft.com/office/drawing/2014/main" id="{6F725E02-7858-4659-6098-4823D49C128B}"/>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5" name="Google Shape;305;p39">
            <a:extLst>
              <a:ext uri="{FF2B5EF4-FFF2-40B4-BE49-F238E27FC236}">
                <a16:creationId xmlns:a16="http://schemas.microsoft.com/office/drawing/2014/main" id="{E9DCF37F-115D-06A6-0542-D653342E0A54}"/>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7763FAB0-4879-9F46-C26F-2793A0968725}"/>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7030A0"/>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C83E9AE7-A2AD-11BF-1DF1-DA4881FC22A3}"/>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AB9EE2"/>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3E335B67-BA2F-22A4-C750-99476F5B4E09}"/>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7030A0"/>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67D830D9-D667-C15F-34AE-DB455DD40E49}"/>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11B37AAB-92F6-1FE4-9EEB-6E392435F5DE}"/>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A4B8B564-2A87-6341-55C0-EA24AF14F1B7}"/>
              </a:ext>
            </a:extLst>
          </p:cNvPr>
          <p:cNvCxnSpPr/>
          <p:nvPr/>
        </p:nvCxnSpPr>
        <p:spPr>
          <a:xfrm>
            <a:off x="4579144"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122C9E97-7A4E-9EF5-EA51-10382F4608A1}"/>
              </a:ext>
            </a:extLst>
          </p:cNvPr>
          <p:cNvCxnSpPr/>
          <p:nvPr/>
        </p:nvCxnSpPr>
        <p:spPr>
          <a:xfrm>
            <a:off x="7808979"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497A7787-98ED-F3B5-2639-DCB886D003DA}"/>
              </a:ext>
            </a:extLst>
          </p:cNvPr>
          <p:cNvCxnSpPr/>
          <p:nvPr/>
        </p:nvCxnSpPr>
        <p:spPr>
          <a:xfrm rot="10800000">
            <a:off x="6231643" y="240561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14A587ED-81FA-0F33-B1FE-1297AC06AD56}"/>
              </a:ext>
            </a:extLst>
          </p:cNvPr>
          <p:cNvCxnSpPr/>
          <p:nvPr/>
        </p:nvCxnSpPr>
        <p:spPr>
          <a:xfrm rot="10800000">
            <a:off x="2942465" y="2405612"/>
            <a:ext cx="0" cy="583958"/>
          </a:xfrm>
          <a:prstGeom prst="straightConnector1">
            <a:avLst/>
          </a:prstGeom>
          <a:noFill/>
          <a:ln w="28575" cap="rnd"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71365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30806362-56BF-9925-9CB0-11532A26FE02}"/>
            </a:ext>
          </a:extLst>
        </p:cNvPr>
        <p:cNvGrpSpPr/>
        <p:nvPr/>
      </p:nvGrpSpPr>
      <p:grpSpPr>
        <a:xfrm>
          <a:off x="0" y="0"/>
          <a:ext cx="0" cy="0"/>
          <a:chOff x="0" y="0"/>
          <a:chExt cx="0" cy="0"/>
        </a:xfrm>
      </p:grpSpPr>
      <p:sp>
        <p:nvSpPr>
          <p:cNvPr id="137" name="Google Shape;137;p26">
            <a:extLst>
              <a:ext uri="{FF2B5EF4-FFF2-40B4-BE49-F238E27FC236}">
                <a16:creationId xmlns:a16="http://schemas.microsoft.com/office/drawing/2014/main" id="{8CFC42D3-1432-0AA6-CAFF-B1BB74C02A5E}"/>
              </a:ext>
            </a:extLst>
          </p:cNvPr>
          <p:cNvSpPr txBox="1"/>
          <p:nvPr/>
        </p:nvSpPr>
        <p:spPr>
          <a:xfrm>
            <a:off x="4632961" y="2217197"/>
            <a:ext cx="4046220" cy="709105"/>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fa-IR" sz="4800" b="1" dirty="0">
                <a:solidFill>
                  <a:srgbClr val="272665"/>
                </a:solidFill>
                <a:latin typeface="Vazir FD" panose="020B0603030804020204" pitchFamily="34" charset="-78"/>
                <a:ea typeface="Rubik Black"/>
                <a:cs typeface="Vazir FD" panose="020B0603030804020204" pitchFamily="34" charset="-78"/>
                <a:sym typeface="Rubik Black"/>
              </a:rPr>
              <a:t>استقرای قهقرایی</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4" name="Picture 3">
            <a:extLst>
              <a:ext uri="{FF2B5EF4-FFF2-40B4-BE49-F238E27FC236}">
                <a16:creationId xmlns:a16="http://schemas.microsoft.com/office/drawing/2014/main" id="{22CEA0A1-7BF7-D5BF-9DA6-F07957AF72F8}"/>
              </a:ext>
            </a:extLst>
          </p:cNvPr>
          <p:cNvPicPr>
            <a:picLocks noChangeAspect="1"/>
          </p:cNvPicPr>
          <p:nvPr/>
        </p:nvPicPr>
        <p:blipFill>
          <a:blip r:embed="rId3"/>
          <a:stretch>
            <a:fillRect/>
          </a:stretch>
        </p:blipFill>
        <p:spPr>
          <a:xfrm>
            <a:off x="586741" y="548640"/>
            <a:ext cx="4046220" cy="4046220"/>
          </a:xfrm>
          <a:prstGeom prst="rect">
            <a:avLst/>
          </a:prstGeom>
        </p:spPr>
      </p:pic>
    </p:spTree>
    <p:extLst>
      <p:ext uri="{BB962C8B-B14F-4D97-AF65-F5344CB8AC3E}">
        <p14:creationId xmlns:p14="http://schemas.microsoft.com/office/powerpoint/2010/main" val="27541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F10E17C7-C798-7491-DBE6-8BB7EB4CA55E}"/>
            </a:ext>
          </a:extLst>
        </p:cNvPr>
        <p:cNvGrpSpPr/>
        <p:nvPr/>
      </p:nvGrpSpPr>
      <p:grpSpPr>
        <a:xfrm>
          <a:off x="0" y="0"/>
          <a:ext cx="0" cy="0"/>
          <a:chOff x="0" y="0"/>
          <a:chExt cx="0" cy="0"/>
        </a:xfrm>
      </p:grpSpPr>
      <p:sp>
        <p:nvSpPr>
          <p:cNvPr id="331" name="Google Shape;331;p41">
            <a:extLst>
              <a:ext uri="{FF2B5EF4-FFF2-40B4-BE49-F238E27FC236}">
                <a16:creationId xmlns:a16="http://schemas.microsoft.com/office/drawing/2014/main" id="{2B023C97-FD2B-8AB9-CB11-5599DA5DAB67}"/>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برنامه‌ی تلویزیونی </a:t>
            </a:r>
            <a:r>
              <a:rPr lang="en-US" sz="4000" b="1" dirty="0">
                <a:solidFill>
                  <a:srgbClr val="272665"/>
                </a:solidFill>
                <a:latin typeface="Vazir FD" panose="020B0603030804020204" pitchFamily="34" charset="-78"/>
                <a:ea typeface="Public Sans"/>
                <a:cs typeface="Vazir FD" panose="020B0603030804020204" pitchFamily="34" charset="-78"/>
                <a:sym typeface="Public Sans"/>
              </a:rPr>
              <a:t>Survivor</a:t>
            </a:r>
            <a:endParaRPr lang="ar-SA" sz="4000" b="1" dirty="0">
              <a:latin typeface="Vazir FD" panose="020B0603030804020204" pitchFamily="34" charset="-78"/>
              <a:ea typeface="Rubik Black"/>
              <a:cs typeface="Vazir FD" panose="020B0603030804020204" pitchFamily="34" charset="-78"/>
              <a:sym typeface="Rubik Black"/>
            </a:endParaRPr>
          </a:p>
        </p:txBody>
      </p:sp>
      <p:pic>
        <p:nvPicPr>
          <p:cNvPr id="2" name="Google Shape;335;p41">
            <a:extLst>
              <a:ext uri="{FF2B5EF4-FFF2-40B4-BE49-F238E27FC236}">
                <a16:creationId xmlns:a16="http://schemas.microsoft.com/office/drawing/2014/main" id="{95B11F6F-8877-0F58-09C8-C29B5AF48DBB}"/>
              </a:ext>
            </a:extLst>
          </p:cNvPr>
          <p:cNvPicPr preferRelativeResize="0"/>
          <p:nvPr/>
        </p:nvPicPr>
        <p:blipFill>
          <a:blip r:embed="rId3">
            <a:alphaModFix/>
          </a:blip>
          <a:stretch>
            <a:fillRect/>
          </a:stretch>
        </p:blipFill>
        <p:spPr>
          <a:xfrm>
            <a:off x="2551700" y="1381125"/>
            <a:ext cx="3810000" cy="2381250"/>
          </a:xfrm>
          <a:prstGeom prst="rect">
            <a:avLst/>
          </a:prstGeom>
          <a:noFill/>
          <a:ln>
            <a:noFill/>
          </a:ln>
        </p:spPr>
      </p:pic>
      <p:sp>
        <p:nvSpPr>
          <p:cNvPr id="3" name="Arrow: Chevron 2">
            <a:extLst>
              <a:ext uri="{FF2B5EF4-FFF2-40B4-BE49-F238E27FC236}">
                <a16:creationId xmlns:a16="http://schemas.microsoft.com/office/drawing/2014/main" id="{C31B6035-7BA6-8B05-1A70-BEBECF22BA06}"/>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EFA21FD3-8C2A-ABC7-216E-D668F72A21B2}"/>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084D55CA-68BB-1429-2846-6CB4817E5114}"/>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92369FCB-2147-FA0B-F76B-4A7692912792}"/>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CEEAFB4-E6FE-A569-3EE7-94E733EB5D0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A326FBF2-BB64-7249-878C-77A6C9C9DAC2}"/>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0D848927-65AF-099B-789A-062172F58EB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9F690F9B-B866-9E32-AE80-6E233D273695}"/>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E035E32D-7E33-287F-25F4-A4D35208E1FB}"/>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A90E804E-BE69-B78D-0D22-7C9A0CDC69E9}"/>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1E401036-D570-F63B-A2DB-0E3BD2E6033D}"/>
              </a:ext>
            </a:extLst>
          </p:cNvPr>
          <p:cNvSpPr txBox="1"/>
          <p:nvPr/>
        </p:nvSpPr>
        <p:spPr>
          <a:xfrm>
            <a:off x="7890193" y="4670522"/>
            <a:ext cx="1059906"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33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43571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1"/>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برنامه‌ی تلویزیونی </a:t>
            </a:r>
            <a:r>
              <a:rPr lang="en-US" sz="4000" b="1" dirty="0">
                <a:solidFill>
                  <a:srgbClr val="272665"/>
                </a:solidFill>
                <a:latin typeface="Vazir FD" panose="020B0603030804020204" pitchFamily="34" charset="-78"/>
                <a:ea typeface="Public Sans"/>
                <a:cs typeface="Vazir FD" panose="020B0603030804020204" pitchFamily="34" charset="-78"/>
                <a:sym typeface="Public Sans"/>
              </a:rPr>
              <a:t>Survivor</a:t>
            </a:r>
            <a:endParaRPr lang="ar-SA" sz="4000" b="1" dirty="0">
              <a:latin typeface="Vazir FD" panose="020B0603030804020204" pitchFamily="34" charset="-78"/>
              <a:ea typeface="Rubik Black"/>
              <a:cs typeface="Vazir FD" panose="020B0603030804020204" pitchFamily="34" charset="-78"/>
              <a:sym typeface="Rubik Black"/>
            </a:endParaRPr>
          </a:p>
        </p:txBody>
      </p:sp>
      <p:sp>
        <p:nvSpPr>
          <p:cNvPr id="334" name="Google Shape;334;p41"/>
          <p:cNvSpPr txBox="1"/>
          <p:nvPr/>
        </p:nvSpPr>
        <p:spPr>
          <a:xfrm>
            <a:off x="244850" y="902077"/>
            <a:ext cx="8423700" cy="2877681"/>
          </a:xfrm>
          <a:prstGeom prst="rect">
            <a:avLst/>
          </a:prstGeom>
          <a:noFill/>
          <a:ln>
            <a:noFill/>
          </a:ln>
        </p:spPr>
        <p:txBody>
          <a:bodyPr spcFirstLastPara="1" wrap="square" lIns="91425" tIns="91425" rIns="91425" bIns="91425" anchor="t" anchorCtr="0">
            <a:spAutoFit/>
          </a:bodyPr>
          <a:lstStyle/>
          <a:p>
            <a:pPr marL="457200" indent="-355600" algn="just" rtl="1">
              <a:lnSpc>
                <a:spcPct val="250000"/>
              </a:lnSpc>
              <a:spcBef>
                <a:spcPts val="1000"/>
              </a:spcBef>
              <a:buSzPts val="2000"/>
              <a:buFont typeface="Vazirmatn Medium"/>
              <a:buChar char="❖"/>
            </a:pPr>
            <a:r>
              <a:rPr lang="en" sz="2000" dirty="0">
                <a:latin typeface="Vazir FD" panose="020B0603030804020204" pitchFamily="34" charset="-78"/>
                <a:ea typeface="Vazirmatn Medium"/>
                <a:cs typeface="Vazir FD" panose="020B0603030804020204" pitchFamily="34" charset="-78"/>
              </a:rPr>
              <a:t>یک برنامه</a:t>
            </a:r>
            <a:r>
              <a:rPr lang="fa-IR" sz="2000" dirty="0">
                <a:latin typeface="Vazir FD" panose="020B0603030804020204" pitchFamily="34" charset="-78"/>
                <a:ea typeface="Vazirmatn Medium"/>
                <a:cs typeface="Vazir FD" panose="020B0603030804020204" pitchFamily="34" charset="-78"/>
              </a:rPr>
              <a:t>‌</a:t>
            </a:r>
            <a:r>
              <a:rPr lang="en" sz="2000" dirty="0">
                <a:latin typeface="Vazir FD" panose="020B0603030804020204" pitchFamily="34" charset="-78"/>
                <a:ea typeface="Vazirmatn Medium"/>
                <a:cs typeface="Vazir FD" panose="020B0603030804020204" pitchFamily="34" charset="-78"/>
              </a:rPr>
              <a:t>ی تلویزیونی </a:t>
            </a:r>
            <a:r>
              <a:rPr lang="fa-IR" sz="2000" dirty="0">
                <a:latin typeface="Vazir FD" panose="020B0603030804020204" pitchFamily="34" charset="-78"/>
                <a:ea typeface="Vazirmatn Medium"/>
                <a:cs typeface="Vazir FD" panose="020B0603030804020204" pitchFamily="34" charset="-78"/>
              </a:rPr>
              <a:t>آمریکایی </a:t>
            </a:r>
            <a:r>
              <a:rPr lang="en" sz="2000" dirty="0">
                <a:latin typeface="Vazir FD" panose="020B0603030804020204" pitchFamily="34" charset="-78"/>
                <a:ea typeface="Vazirmatn Medium"/>
                <a:cs typeface="Vazir FD" panose="020B0603030804020204" pitchFamily="34" charset="-78"/>
              </a:rPr>
              <a:t>در سال</a:t>
            </a:r>
            <a:r>
              <a:rPr lang="fa-IR" sz="2000" dirty="0">
                <a:latin typeface="Vazir FD" panose="020B0603030804020204" pitchFamily="34" charset="-78"/>
                <a:ea typeface="Vazirmatn Medium"/>
                <a:cs typeface="Vazir FD" panose="020B0603030804020204" pitchFamily="34" charset="-78"/>
              </a:rPr>
              <a:t> </a:t>
            </a:r>
            <a:r>
              <a:rPr lang="ar-SA" sz="2000" dirty="0">
                <a:latin typeface="Vazir FD" panose="020B0603030804020204" pitchFamily="34" charset="-78"/>
                <a:ea typeface="Vazirmatn Medium"/>
                <a:cs typeface="Vazir FD" panose="020B0603030804020204" pitchFamily="34" charset="-78"/>
              </a:rPr>
              <a:t>۲۰۰۰</a:t>
            </a:r>
            <a:r>
              <a:rPr lang="fa-IR" sz="2000" dirty="0">
                <a:latin typeface="Vazir FD" panose="020B0603030804020204" pitchFamily="34" charset="-78"/>
                <a:ea typeface="Vazirmatn Medium"/>
                <a:cs typeface="Vazir FD" panose="020B0603030804020204" pitchFamily="34" charset="-78"/>
              </a:rPr>
              <a:t> </a:t>
            </a:r>
            <a:r>
              <a:rPr lang="en" sz="2000" dirty="0">
                <a:latin typeface="Vazir FD" panose="020B0603030804020204" pitchFamily="34" charset="-78"/>
                <a:ea typeface="Vazirmatn Medium"/>
                <a:cs typeface="Vazir FD" panose="020B0603030804020204" pitchFamily="34" charset="-78"/>
              </a:rPr>
              <a:t>میلادی</a:t>
            </a:r>
            <a:endParaRPr sz="2000" dirty="0">
              <a:latin typeface="Vazir FD" panose="020B0603030804020204" pitchFamily="34" charset="-78"/>
              <a:ea typeface="Vazirmatn Medium"/>
              <a:cs typeface="Vazir FD" panose="020B0603030804020204" pitchFamily="34" charset="-78"/>
            </a:endParaRPr>
          </a:p>
          <a:p>
            <a:pPr marL="457200" indent="-355600" algn="just" rtl="1">
              <a:lnSpc>
                <a:spcPct val="250000"/>
              </a:lnSpc>
              <a:spcBef>
                <a:spcPts val="1000"/>
              </a:spcBef>
              <a:buSzPts val="2000"/>
              <a:buFont typeface="Vazirmatn Medium"/>
              <a:buChar char="❖"/>
            </a:pPr>
            <a:r>
              <a:rPr lang="en" sz="2000" dirty="0">
                <a:latin typeface="Vazir FD" panose="020B0603030804020204" pitchFamily="34" charset="-78"/>
                <a:ea typeface="Vazirmatn Medium"/>
                <a:cs typeface="Vazir FD" panose="020B0603030804020204" pitchFamily="34" charset="-78"/>
              </a:rPr>
              <a:t>بازی بقا و رقابت برای جایزه</a:t>
            </a:r>
            <a:r>
              <a:rPr lang="fa-IR" sz="2000" dirty="0">
                <a:latin typeface="Vazir FD" panose="020B0603030804020204" pitchFamily="34" charset="-78"/>
                <a:ea typeface="Vazirmatn Medium"/>
                <a:cs typeface="Vazir FD" panose="020B0603030804020204" pitchFamily="34" charset="-78"/>
              </a:rPr>
              <a:t>‌</a:t>
            </a:r>
            <a:r>
              <a:rPr lang="en" sz="2000" dirty="0">
                <a:latin typeface="Vazir FD" panose="020B0603030804020204" pitchFamily="34" charset="-78"/>
                <a:ea typeface="Vazirmatn Medium"/>
                <a:cs typeface="Vazir FD" panose="020B0603030804020204" pitchFamily="34" charset="-78"/>
              </a:rPr>
              <a:t>ی یک میلیون دلاری</a:t>
            </a:r>
          </a:p>
          <a:p>
            <a:pPr marL="457200" indent="-355600" algn="just" rtl="1">
              <a:lnSpc>
                <a:spcPct val="250000"/>
              </a:lnSpc>
              <a:spcBef>
                <a:spcPts val="1000"/>
              </a:spcBef>
              <a:buSzPts val="2000"/>
              <a:buFont typeface="Vazirmatn Medium"/>
              <a:buChar char="❖"/>
            </a:pPr>
            <a:r>
              <a:rPr lang="fa-IR" sz="2000" dirty="0">
                <a:latin typeface="Vazir FD" panose="020B0603030804020204" pitchFamily="34" charset="-78"/>
                <a:ea typeface="Vazirmatn Medium"/>
                <a:cs typeface="Vazir FD" panose="020B0603030804020204" pitchFamily="34" charset="-78"/>
              </a:rPr>
              <a:t>رای‌گیری برای حذف یکی از حاضرین جزیره</a:t>
            </a:r>
            <a:endParaRPr sz="2000" dirty="0">
              <a:latin typeface="Vazir FD" panose="020B0603030804020204" pitchFamily="34" charset="-78"/>
              <a:ea typeface="Vazirmatn Medium"/>
              <a:cs typeface="Vazir FD" panose="020B0603030804020204" pitchFamily="34" charset="-78"/>
            </a:endParaRPr>
          </a:p>
        </p:txBody>
      </p:sp>
      <p:pic>
        <p:nvPicPr>
          <p:cNvPr id="2" name="Google Shape;335;p41">
            <a:extLst>
              <a:ext uri="{FF2B5EF4-FFF2-40B4-BE49-F238E27FC236}">
                <a16:creationId xmlns:a16="http://schemas.microsoft.com/office/drawing/2014/main" id="{B1C97EF8-8A66-A63D-96B3-8A4A425CEE72}"/>
              </a:ext>
            </a:extLst>
          </p:cNvPr>
          <p:cNvPicPr preferRelativeResize="0"/>
          <p:nvPr/>
        </p:nvPicPr>
        <p:blipFill>
          <a:blip r:embed="rId3">
            <a:alphaModFix/>
          </a:blip>
          <a:stretch>
            <a:fillRect/>
          </a:stretch>
        </p:blipFill>
        <p:spPr>
          <a:xfrm>
            <a:off x="475450" y="3360731"/>
            <a:ext cx="1521965" cy="951228"/>
          </a:xfrm>
          <a:prstGeom prst="rect">
            <a:avLst/>
          </a:prstGeom>
          <a:noFill/>
          <a:ln>
            <a:noFill/>
          </a:ln>
        </p:spPr>
      </p:pic>
      <p:sp>
        <p:nvSpPr>
          <p:cNvPr id="13" name="Arrow: Chevron 12">
            <a:extLst>
              <a:ext uri="{FF2B5EF4-FFF2-40B4-BE49-F238E27FC236}">
                <a16:creationId xmlns:a16="http://schemas.microsoft.com/office/drawing/2014/main" id="{2B9269A3-C659-F212-1715-7FF3BA27F74A}"/>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Arrow: Chevron 13">
            <a:extLst>
              <a:ext uri="{FF2B5EF4-FFF2-40B4-BE49-F238E27FC236}">
                <a16:creationId xmlns:a16="http://schemas.microsoft.com/office/drawing/2014/main" id="{2DC3F299-901F-6A3E-5B2E-600CBBEE6C67}"/>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485D0F2F-23E3-D263-C8B3-F8C51821A381}"/>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7872DD53-9F2E-9665-F04A-5BF792FC7F1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3E20F7D0-A138-33BC-7875-9FD541C9C914}"/>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1EEFCAC3-0726-1EA4-0EDB-75B1E88FA8C6}"/>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20" name="TextBox 19">
            <a:extLst>
              <a:ext uri="{FF2B5EF4-FFF2-40B4-BE49-F238E27FC236}">
                <a16:creationId xmlns:a16="http://schemas.microsoft.com/office/drawing/2014/main" id="{A6118AFB-7646-4D85-2E2B-29FA5469F11A}"/>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21" name="TextBox 20">
            <a:extLst>
              <a:ext uri="{FF2B5EF4-FFF2-40B4-BE49-F238E27FC236}">
                <a16:creationId xmlns:a16="http://schemas.microsoft.com/office/drawing/2014/main" id="{C3EB335C-D000-6865-62D0-4570A61B2F00}"/>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22" name="TextBox 21">
            <a:extLst>
              <a:ext uri="{FF2B5EF4-FFF2-40B4-BE49-F238E27FC236}">
                <a16:creationId xmlns:a16="http://schemas.microsoft.com/office/drawing/2014/main" id="{5E32612B-08E0-5D3A-81A8-F492DAF47E76}"/>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23" name="TextBox 22">
            <a:extLst>
              <a:ext uri="{FF2B5EF4-FFF2-40B4-BE49-F238E27FC236}">
                <a16:creationId xmlns:a16="http://schemas.microsoft.com/office/drawing/2014/main" id="{C7405785-D231-F9C4-4391-9BF1B3895F9F}"/>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4706E2D9-E425-ABEE-9675-034D495825D3}"/>
              </a:ext>
            </a:extLst>
          </p:cNvPr>
          <p:cNvSpPr txBox="1"/>
          <p:nvPr/>
        </p:nvSpPr>
        <p:spPr>
          <a:xfrm>
            <a:off x="7890193" y="4670522"/>
            <a:ext cx="1059906"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33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p:nvPr/>
        </p:nvSpPr>
        <p:spPr>
          <a:xfrm>
            <a:off x="4572000" y="1862413"/>
            <a:ext cx="4223400" cy="1418700"/>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en" sz="4800" b="1" dirty="0">
                <a:solidFill>
                  <a:srgbClr val="272665"/>
                </a:solidFill>
                <a:latin typeface="Vazir FD" panose="020B0603030804020204" pitchFamily="34" charset="-78"/>
                <a:ea typeface="Rubik Black"/>
                <a:cs typeface="Vazir FD" panose="020B0603030804020204" pitchFamily="34" charset="-78"/>
                <a:sym typeface="Rubik Black"/>
              </a:rPr>
              <a:t>مقدمه‌ای بر نظریه‌ی بازی‌ها</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139" name="Google Shape;139;p26"/>
          <p:cNvPicPr preferRelativeResize="0"/>
          <p:nvPr/>
        </p:nvPicPr>
        <p:blipFill>
          <a:blip r:embed="rId3">
            <a:alphaModFix/>
          </a:blip>
          <a:stretch>
            <a:fillRect/>
          </a:stretch>
        </p:blipFill>
        <p:spPr>
          <a:xfrm>
            <a:off x="281575" y="487313"/>
            <a:ext cx="4168925" cy="4168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84329F76-1A89-F1CD-1708-B6C2FA382C79}"/>
            </a:ext>
          </a:extLst>
        </p:cNvPr>
        <p:cNvGrpSpPr/>
        <p:nvPr/>
      </p:nvGrpSpPr>
      <p:grpSpPr>
        <a:xfrm>
          <a:off x="0" y="0"/>
          <a:ext cx="0" cy="0"/>
          <a:chOff x="0" y="0"/>
          <a:chExt cx="0" cy="0"/>
        </a:xfrm>
      </p:grpSpPr>
      <p:sp>
        <p:nvSpPr>
          <p:cNvPr id="331" name="Google Shape;331;p41">
            <a:extLst>
              <a:ext uri="{FF2B5EF4-FFF2-40B4-BE49-F238E27FC236}">
                <a16:creationId xmlns:a16="http://schemas.microsoft.com/office/drawing/2014/main" id="{DBF38B6F-87A7-4E4A-4575-BEE952A8C377}"/>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Public Sans"/>
                <a:cs typeface="Vazir FD" panose="020B0603030804020204" pitchFamily="34" charset="-78"/>
                <a:sym typeface="Public Sans"/>
              </a:rPr>
              <a:t>استقرا</a:t>
            </a: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ی</a:t>
            </a:r>
            <a:r>
              <a:rPr lang="en" sz="4000" b="1" dirty="0">
                <a:solidFill>
                  <a:srgbClr val="272665"/>
                </a:solidFill>
                <a:latin typeface="Vazir FD" panose="020B0603030804020204" pitchFamily="34" charset="-78"/>
                <a:ea typeface="Public Sans"/>
                <a:cs typeface="Vazir FD" panose="020B0603030804020204" pitchFamily="34" charset="-78"/>
                <a:sym typeface="Public Sans"/>
              </a:rPr>
              <a:t> قهقرای</a:t>
            </a: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ی</a:t>
            </a:r>
            <a:endParaRPr sz="4000" b="1" dirty="0">
              <a:latin typeface="Vazir FD" panose="020B0603030804020204" pitchFamily="34" charset="-78"/>
              <a:ea typeface="Rubik Black"/>
              <a:cs typeface="Vazir FD" panose="020B0603030804020204" pitchFamily="34" charset="-78"/>
              <a:sym typeface="Rubik Black"/>
            </a:endParaRPr>
          </a:p>
        </p:txBody>
      </p:sp>
      <p:sp>
        <p:nvSpPr>
          <p:cNvPr id="343" name="Google Shape;343;p42">
            <a:extLst>
              <a:ext uri="{FF2B5EF4-FFF2-40B4-BE49-F238E27FC236}">
                <a16:creationId xmlns:a16="http://schemas.microsoft.com/office/drawing/2014/main" id="{91E3096D-3C56-EDCF-BDDA-190F1F366E20}"/>
              </a:ext>
            </a:extLst>
          </p:cNvPr>
          <p:cNvSpPr txBox="1"/>
          <p:nvPr/>
        </p:nvSpPr>
        <p:spPr>
          <a:xfrm>
            <a:off x="4966012" y="831614"/>
            <a:ext cx="3702538" cy="800189"/>
          </a:xfrm>
          <a:prstGeom prst="rect">
            <a:avLst/>
          </a:prstGeom>
          <a:noFill/>
          <a:ln>
            <a:noFill/>
          </a:ln>
        </p:spPr>
        <p:txBody>
          <a:bodyPr spcFirstLastPara="1" wrap="square" lIns="91425" tIns="91425" rIns="91425" bIns="91425" anchor="t" anchorCtr="0">
            <a:spAutoFit/>
          </a:bodyPr>
          <a:lstStyle/>
          <a:p>
            <a:pPr marL="457200" lvl="0" indent="-368300" algn="r" rtl="1">
              <a:lnSpc>
                <a:spcPct val="200000"/>
              </a:lnSpc>
              <a:spcBef>
                <a:spcPts val="0"/>
              </a:spcBef>
              <a:spcAft>
                <a:spcPts val="0"/>
              </a:spcAft>
              <a:buSzPts val="2200"/>
              <a:buChar char="❏"/>
            </a:pPr>
            <a:r>
              <a:rPr lang="fa-IR" sz="2000" dirty="0">
                <a:latin typeface="Vazir FD" panose="020B0603030804020204" pitchFamily="34" charset="-78"/>
                <a:cs typeface="Vazir FD" panose="020B0603030804020204" pitchFamily="34" charset="-78"/>
              </a:rPr>
              <a:t>راهیابان به مرحله‌ی پایانی</a:t>
            </a:r>
            <a:endParaRPr sz="2000" dirty="0">
              <a:latin typeface="Vazir FD" panose="020B0603030804020204" pitchFamily="34" charset="-78"/>
              <a:cs typeface="Vazir FD" panose="020B0603030804020204" pitchFamily="34" charset="-78"/>
            </a:endParaRPr>
          </a:p>
        </p:txBody>
      </p:sp>
      <p:pic>
        <p:nvPicPr>
          <p:cNvPr id="344" name="Google Shape;344;p42">
            <a:extLst>
              <a:ext uri="{FF2B5EF4-FFF2-40B4-BE49-F238E27FC236}">
                <a16:creationId xmlns:a16="http://schemas.microsoft.com/office/drawing/2014/main" id="{88EBFC64-C07D-8E2A-7567-E40D05E362F5}"/>
              </a:ext>
            </a:extLst>
          </p:cNvPr>
          <p:cNvPicPr preferRelativeResize="0">
            <a:picLocks noChangeAspect="1"/>
          </p:cNvPicPr>
          <p:nvPr/>
        </p:nvPicPr>
        <p:blipFill>
          <a:blip r:embed="rId3">
            <a:alphaModFix/>
          </a:blip>
          <a:srcRect l="7280" r="12110"/>
          <a:stretch/>
        </p:blipFill>
        <p:spPr>
          <a:xfrm>
            <a:off x="3492319" y="445241"/>
            <a:ext cx="893827" cy="1371600"/>
          </a:xfrm>
          <a:prstGeom prst="roundRect">
            <a:avLst>
              <a:gd name="adj" fmla="val 7350"/>
            </a:avLst>
          </a:prstGeom>
          <a:noFill/>
          <a:ln>
            <a:noFill/>
          </a:ln>
        </p:spPr>
      </p:pic>
      <p:pic>
        <p:nvPicPr>
          <p:cNvPr id="345" name="Google Shape;345;p42">
            <a:extLst>
              <a:ext uri="{FF2B5EF4-FFF2-40B4-BE49-F238E27FC236}">
                <a16:creationId xmlns:a16="http://schemas.microsoft.com/office/drawing/2014/main" id="{B0D4C31C-152B-DC1B-992C-D25D52532844}"/>
              </a:ext>
            </a:extLst>
          </p:cNvPr>
          <p:cNvPicPr preferRelativeResize="0">
            <a:picLocks noChangeAspect="1"/>
          </p:cNvPicPr>
          <p:nvPr/>
        </p:nvPicPr>
        <p:blipFill>
          <a:blip r:embed="rId4">
            <a:alphaModFix/>
          </a:blip>
          <a:stretch>
            <a:fillRect/>
          </a:stretch>
        </p:blipFill>
        <p:spPr>
          <a:xfrm>
            <a:off x="2518088" y="445241"/>
            <a:ext cx="893826" cy="1371600"/>
          </a:xfrm>
          <a:prstGeom prst="roundRect">
            <a:avLst>
              <a:gd name="adj" fmla="val 9188"/>
            </a:avLst>
          </a:prstGeom>
          <a:noFill/>
          <a:ln>
            <a:noFill/>
          </a:ln>
        </p:spPr>
      </p:pic>
      <p:pic>
        <p:nvPicPr>
          <p:cNvPr id="346" name="Google Shape;346;p42">
            <a:extLst>
              <a:ext uri="{FF2B5EF4-FFF2-40B4-BE49-F238E27FC236}">
                <a16:creationId xmlns:a16="http://schemas.microsoft.com/office/drawing/2014/main" id="{A1C70E11-7BAC-8562-9C9F-2DB230F10118}"/>
              </a:ext>
            </a:extLst>
          </p:cNvPr>
          <p:cNvPicPr preferRelativeResize="0">
            <a:picLocks noChangeAspect="1"/>
          </p:cNvPicPr>
          <p:nvPr/>
        </p:nvPicPr>
        <p:blipFill>
          <a:blip r:embed="rId5">
            <a:alphaModFix/>
          </a:blip>
          <a:srcRect l="7235" r="12295"/>
          <a:stretch/>
        </p:blipFill>
        <p:spPr>
          <a:xfrm>
            <a:off x="1534696" y="445241"/>
            <a:ext cx="893826" cy="1371600"/>
          </a:xfrm>
          <a:prstGeom prst="roundRect">
            <a:avLst>
              <a:gd name="adj" fmla="val 8479"/>
            </a:avLst>
          </a:prstGeom>
          <a:noFill/>
          <a:ln>
            <a:noFill/>
          </a:ln>
        </p:spPr>
      </p:pic>
      <p:sp>
        <p:nvSpPr>
          <p:cNvPr id="348" name="Google Shape;348;p42">
            <a:extLst>
              <a:ext uri="{FF2B5EF4-FFF2-40B4-BE49-F238E27FC236}">
                <a16:creationId xmlns:a16="http://schemas.microsoft.com/office/drawing/2014/main" id="{FF8D54D1-5615-B003-8D75-4E509E224B80}"/>
              </a:ext>
            </a:extLst>
          </p:cNvPr>
          <p:cNvSpPr txBox="1"/>
          <p:nvPr/>
        </p:nvSpPr>
        <p:spPr>
          <a:xfrm>
            <a:off x="1571866" y="1747236"/>
            <a:ext cx="872740" cy="2338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a-IR" sz="2000" b="1" dirty="0">
                <a:solidFill>
                  <a:schemeClr val="dk1"/>
                </a:solidFill>
                <a:latin typeface="Vazir FD" panose="020B0603030804020204" pitchFamily="34" charset="-78"/>
                <a:ea typeface="Calibri"/>
                <a:cs typeface="Vazir FD" panose="020B0603030804020204" pitchFamily="34" charset="-78"/>
                <a:sym typeface="Calibri"/>
              </a:rPr>
              <a:t>ریچارد</a:t>
            </a:r>
            <a:endParaRPr sz="2000" b="1" dirty="0">
              <a:solidFill>
                <a:schemeClr val="dk1"/>
              </a:solidFill>
              <a:latin typeface="Vazir FD" panose="020B0603030804020204" pitchFamily="34" charset="-78"/>
              <a:ea typeface="Calibri"/>
              <a:cs typeface="Vazir FD" panose="020B0603030804020204" pitchFamily="34" charset="-78"/>
              <a:sym typeface="Calibri"/>
            </a:endParaRPr>
          </a:p>
        </p:txBody>
      </p:sp>
      <p:sp>
        <p:nvSpPr>
          <p:cNvPr id="349" name="Google Shape;349;p42">
            <a:extLst>
              <a:ext uri="{FF2B5EF4-FFF2-40B4-BE49-F238E27FC236}">
                <a16:creationId xmlns:a16="http://schemas.microsoft.com/office/drawing/2014/main" id="{BDB49097-3D38-833D-73B3-C60337E65D31}"/>
              </a:ext>
            </a:extLst>
          </p:cNvPr>
          <p:cNvSpPr txBox="1"/>
          <p:nvPr/>
        </p:nvSpPr>
        <p:spPr>
          <a:xfrm>
            <a:off x="2604718" y="1728905"/>
            <a:ext cx="694969" cy="2372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a-IR" sz="2000" b="1" dirty="0">
                <a:solidFill>
                  <a:schemeClr val="dk1"/>
                </a:solidFill>
                <a:latin typeface="Vazir FD" panose="020B0603030804020204" pitchFamily="34" charset="-78"/>
                <a:cs typeface="Vazir FD" panose="020B0603030804020204" pitchFamily="34" charset="-78"/>
                <a:sym typeface="Calibri"/>
              </a:rPr>
              <a:t>رودی</a:t>
            </a:r>
            <a:endParaRPr sz="2000" b="1" dirty="0">
              <a:solidFill>
                <a:schemeClr val="dk1"/>
              </a:solidFill>
              <a:latin typeface="Vazir FD" panose="020B0603030804020204" pitchFamily="34" charset="-78"/>
              <a:cs typeface="Vazir FD" panose="020B0603030804020204" pitchFamily="34" charset="-78"/>
              <a:sym typeface="Calibri"/>
            </a:endParaRPr>
          </a:p>
        </p:txBody>
      </p:sp>
      <p:sp>
        <p:nvSpPr>
          <p:cNvPr id="4" name="Google Shape;343;p42">
            <a:extLst>
              <a:ext uri="{FF2B5EF4-FFF2-40B4-BE49-F238E27FC236}">
                <a16:creationId xmlns:a16="http://schemas.microsoft.com/office/drawing/2014/main" id="{4FFF999F-804C-AA3B-70C9-AA04BF567505}"/>
              </a:ext>
            </a:extLst>
          </p:cNvPr>
          <p:cNvSpPr txBox="1"/>
          <p:nvPr/>
        </p:nvSpPr>
        <p:spPr>
          <a:xfrm>
            <a:off x="5508702" y="2513625"/>
            <a:ext cx="3159847" cy="1415742"/>
          </a:xfrm>
          <a:prstGeom prst="rect">
            <a:avLst/>
          </a:prstGeom>
          <a:noFill/>
          <a:ln>
            <a:noFill/>
          </a:ln>
        </p:spPr>
        <p:txBody>
          <a:bodyPr spcFirstLastPara="1" wrap="square" lIns="91425" tIns="91425" rIns="91425" bIns="91425" anchor="t" anchorCtr="0">
            <a:spAutoFit/>
          </a:bodyPr>
          <a:lstStyle/>
          <a:p>
            <a:pPr marL="457200" lvl="0" indent="-368300" algn="r" rtl="1">
              <a:lnSpc>
                <a:spcPct val="200000"/>
              </a:lnSpc>
              <a:spcBef>
                <a:spcPts val="0"/>
              </a:spcBef>
              <a:spcAft>
                <a:spcPts val="0"/>
              </a:spcAft>
              <a:buSzPts val="2200"/>
              <a:buChar char="❏"/>
            </a:pPr>
            <a:r>
              <a:rPr lang="fa-IR" sz="2000" dirty="0">
                <a:latin typeface="Vazir FD" panose="020B0603030804020204" pitchFamily="34" charset="-78"/>
                <a:cs typeface="Vazir FD" panose="020B0603030804020204" pitchFamily="34" charset="-78"/>
              </a:rPr>
              <a:t>مسابقه‌ای برای مصونیت از رای‌گیری در این بخش</a:t>
            </a:r>
            <a:endParaRPr sz="2000" dirty="0">
              <a:latin typeface="Vazir FD" panose="020B0603030804020204" pitchFamily="34" charset="-78"/>
              <a:cs typeface="Vazir FD" panose="020B0603030804020204" pitchFamily="34" charset="-78"/>
            </a:endParaRPr>
          </a:p>
        </p:txBody>
      </p:sp>
      <p:pic>
        <p:nvPicPr>
          <p:cNvPr id="1026" name="Picture 2" descr="Rudy Boesch created a massive butterfly effect that changed world history :  r/survivor">
            <a:extLst>
              <a:ext uri="{FF2B5EF4-FFF2-40B4-BE49-F238E27FC236}">
                <a16:creationId xmlns:a16="http://schemas.microsoft.com/office/drawing/2014/main" id="{92CA7BCC-1539-AE58-DCF6-E8163CCC6E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5446" y="2389130"/>
            <a:ext cx="2714563" cy="2007575"/>
          </a:xfrm>
          <a:prstGeom prst="roundRect">
            <a:avLst>
              <a:gd name="adj" fmla="val 7419"/>
            </a:avLst>
          </a:prstGeom>
          <a:noFill/>
          <a:extLst>
            <a:ext uri="{909E8E84-426E-40DD-AFC4-6F175D3DCCD1}">
              <a14:hiddenFill xmlns:a14="http://schemas.microsoft.com/office/drawing/2010/main">
                <a:solidFill>
                  <a:srgbClr val="FFFFFF"/>
                </a:solidFill>
              </a14:hiddenFill>
            </a:ext>
          </a:extLst>
        </p:spPr>
      </p:pic>
      <p:sp>
        <p:nvSpPr>
          <p:cNvPr id="2" name="Arrow: Chevron 1">
            <a:extLst>
              <a:ext uri="{FF2B5EF4-FFF2-40B4-BE49-F238E27FC236}">
                <a16:creationId xmlns:a16="http://schemas.microsoft.com/office/drawing/2014/main" id="{D20EA016-98EB-4861-FD72-6DE3D7906C8D}"/>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C23899CF-B7EC-A7FC-FDE7-6BF834090EEA}"/>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074907FC-50B8-2831-6BE5-DD95DF255D6F}"/>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D3471D70-BDEE-698C-79EE-538D9FC99993}"/>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FB612667-FDD5-B914-828F-A77C58E9CAB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0E5B4A72-8168-4F97-B5D6-8D4E4019BB3E}"/>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A05E9E52-F577-5C1C-D2FD-84C35A8F6E7E}"/>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E254B005-FB60-E6D6-2DCD-378BDF9D7065}"/>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C326613-B211-7B4F-5868-E706B0EA3653}"/>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67D4E1EB-1283-5426-A805-228E3AF64C6C}"/>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755B0811-5BB5-BD42-1FF0-1AA5684D4C8A}"/>
              </a:ext>
            </a:extLst>
          </p:cNvPr>
          <p:cNvSpPr txBox="1"/>
          <p:nvPr/>
        </p:nvSpPr>
        <p:spPr>
          <a:xfrm>
            <a:off x="7907826" y="4670522"/>
            <a:ext cx="104227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34 از 47</a:t>
            </a:r>
            <a:endParaRPr lang="en-US" sz="1800" dirty="0">
              <a:solidFill>
                <a:schemeClr val="tx1"/>
              </a:solidFill>
              <a:latin typeface="Vazir FD" panose="020B0603030804020204" pitchFamily="34" charset="-78"/>
              <a:cs typeface="Vazir FD" panose="020B0603030804020204" pitchFamily="34" charset="-78"/>
            </a:endParaRPr>
          </a:p>
        </p:txBody>
      </p:sp>
      <p:sp>
        <p:nvSpPr>
          <p:cNvPr id="15" name="Google Shape;349;p42">
            <a:extLst>
              <a:ext uri="{FF2B5EF4-FFF2-40B4-BE49-F238E27FC236}">
                <a16:creationId xmlns:a16="http://schemas.microsoft.com/office/drawing/2014/main" id="{3584AF83-1BEA-EC9A-E299-DE6493ECF2D4}"/>
              </a:ext>
            </a:extLst>
          </p:cNvPr>
          <p:cNvSpPr txBox="1"/>
          <p:nvPr/>
        </p:nvSpPr>
        <p:spPr>
          <a:xfrm>
            <a:off x="3591747" y="1747236"/>
            <a:ext cx="694969" cy="2372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a-IR" sz="2000" b="1" dirty="0" err="1">
                <a:solidFill>
                  <a:schemeClr val="dk1"/>
                </a:solidFill>
                <a:latin typeface="Vazir FD" panose="020B0603030804020204" pitchFamily="34" charset="-78"/>
                <a:cs typeface="Vazir FD" panose="020B0603030804020204" pitchFamily="34" charset="-78"/>
                <a:sym typeface="Calibri"/>
              </a:rPr>
              <a:t>کیلی</a:t>
            </a:r>
            <a:endParaRPr sz="2000" b="1" dirty="0">
              <a:solidFill>
                <a:schemeClr val="dk1"/>
              </a:solidFill>
              <a:latin typeface="Vazir FD" panose="020B0603030804020204" pitchFamily="34" charset="-78"/>
              <a:cs typeface="Vazir FD" panose="020B0603030804020204" pitchFamily="34" charset="-78"/>
              <a:sym typeface="Calibri"/>
            </a:endParaRPr>
          </a:p>
        </p:txBody>
      </p:sp>
    </p:spTree>
    <p:extLst>
      <p:ext uri="{BB962C8B-B14F-4D97-AF65-F5344CB8AC3E}">
        <p14:creationId xmlns:p14="http://schemas.microsoft.com/office/powerpoint/2010/main" val="242790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 calcmode="lin" valueType="num">
                                      <p:cBhvr additive="base">
                                        <p:cTn id="11" dur="500"/>
                                        <p:tgtEl>
                                          <p:spTgt spid="346"/>
                                        </p:tgtEl>
                                        <p:attrNameLst>
                                          <p:attrName>ppt_y</p:attrName>
                                        </p:attrNameLst>
                                      </p:cBhvr>
                                      <p:tavLst>
                                        <p:tav tm="0">
                                          <p:val>
                                            <p:strVal val="#ppt_y+1"/>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48"/>
                                        </p:tgtEl>
                                        <p:attrNameLst>
                                          <p:attrName>style.visibility</p:attrName>
                                        </p:attrNameLst>
                                      </p:cBhvr>
                                      <p:to>
                                        <p:strVal val="visible"/>
                                      </p:to>
                                    </p:set>
                                    <p:anim calcmode="lin" valueType="num">
                                      <p:cBhvr additive="base">
                                        <p:cTn id="14" dur="700" fill="hold"/>
                                        <p:tgtEl>
                                          <p:spTgt spid="348"/>
                                        </p:tgtEl>
                                        <p:attrNameLst>
                                          <p:attrName>ppt_x</p:attrName>
                                        </p:attrNameLst>
                                      </p:cBhvr>
                                      <p:tavLst>
                                        <p:tav tm="0">
                                          <p:val>
                                            <p:strVal val="#ppt_x"/>
                                          </p:val>
                                        </p:tav>
                                        <p:tav tm="100000">
                                          <p:val>
                                            <p:strVal val="#ppt_x"/>
                                          </p:val>
                                        </p:tav>
                                      </p:tavLst>
                                    </p:anim>
                                    <p:anim calcmode="lin" valueType="num">
                                      <p:cBhvr additive="base">
                                        <p:cTn id="15" dur="700" fill="hold"/>
                                        <p:tgtEl>
                                          <p:spTgt spid="348"/>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45"/>
                                        </p:tgtEl>
                                        <p:attrNameLst>
                                          <p:attrName>style.visibility</p:attrName>
                                        </p:attrNameLst>
                                      </p:cBhvr>
                                      <p:to>
                                        <p:strVal val="visible"/>
                                      </p:to>
                                    </p:set>
                                    <p:anim calcmode="lin" valueType="num">
                                      <p:cBhvr additive="base">
                                        <p:cTn id="18" dur="500"/>
                                        <p:tgtEl>
                                          <p:spTgt spid="345"/>
                                        </p:tgtEl>
                                        <p:attrNameLst>
                                          <p:attrName>ppt_y</p:attrName>
                                        </p:attrNameLst>
                                      </p:cBhvr>
                                      <p:tavLst>
                                        <p:tav tm="0">
                                          <p:val>
                                            <p:strVal val="#ppt_y+1"/>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9"/>
                                        </p:tgtEl>
                                        <p:attrNameLst>
                                          <p:attrName>style.visibility</p:attrName>
                                        </p:attrNameLst>
                                      </p:cBhvr>
                                      <p:to>
                                        <p:strVal val="visible"/>
                                      </p:to>
                                    </p:set>
                                    <p:anim calcmode="lin" valueType="num">
                                      <p:cBhvr additive="base">
                                        <p:cTn id="21" dur="700" fill="hold"/>
                                        <p:tgtEl>
                                          <p:spTgt spid="349"/>
                                        </p:tgtEl>
                                        <p:attrNameLst>
                                          <p:attrName>ppt_x</p:attrName>
                                        </p:attrNameLst>
                                      </p:cBhvr>
                                      <p:tavLst>
                                        <p:tav tm="0">
                                          <p:val>
                                            <p:strVal val="#ppt_x"/>
                                          </p:val>
                                        </p:tav>
                                        <p:tav tm="100000">
                                          <p:val>
                                            <p:strVal val="#ppt_x"/>
                                          </p:val>
                                        </p:tav>
                                      </p:tavLst>
                                    </p:anim>
                                    <p:anim calcmode="lin" valueType="num">
                                      <p:cBhvr additive="base">
                                        <p:cTn id="22" dur="700" fill="hold"/>
                                        <p:tgtEl>
                                          <p:spTgt spid="34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44"/>
                                        </p:tgtEl>
                                        <p:attrNameLst>
                                          <p:attrName>style.visibility</p:attrName>
                                        </p:attrNameLst>
                                      </p:cBhvr>
                                      <p:to>
                                        <p:strVal val="visible"/>
                                      </p:to>
                                    </p:set>
                                    <p:anim calcmode="lin" valueType="num">
                                      <p:cBhvr additive="base">
                                        <p:cTn id="25" dur="500"/>
                                        <p:tgtEl>
                                          <p:spTgt spid="344"/>
                                        </p:tgtEl>
                                        <p:attrNameLst>
                                          <p:attrName>ppt_y</p:attrName>
                                        </p:attrNameLst>
                                      </p:cBhvr>
                                      <p:tavLst>
                                        <p:tav tm="0">
                                          <p:val>
                                            <p:strVal val="#ppt_y+1"/>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700" fill="hold"/>
                                        <p:tgtEl>
                                          <p:spTgt spid="15"/>
                                        </p:tgtEl>
                                        <p:attrNameLst>
                                          <p:attrName>ppt_x</p:attrName>
                                        </p:attrNameLst>
                                      </p:cBhvr>
                                      <p:tavLst>
                                        <p:tav tm="0">
                                          <p:val>
                                            <p:strVal val="#ppt_x"/>
                                          </p:val>
                                        </p:tav>
                                        <p:tav tm="100000">
                                          <p:val>
                                            <p:strVal val="#ppt_x"/>
                                          </p:val>
                                        </p:tav>
                                      </p:tavLst>
                                    </p:anim>
                                    <p:anim calcmode="lin" valueType="num">
                                      <p:cBhvr additive="base">
                                        <p:cTn id="29" dur="7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p:bldP spid="349"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3"/>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Public Sans"/>
                <a:cs typeface="Vazir FD" panose="020B0603030804020204" pitchFamily="34" charset="-78"/>
                <a:sym typeface="Public Sans"/>
              </a:rPr>
              <a:t>استقرا</a:t>
            </a:r>
            <a:r>
              <a:rPr lang="fa-IR" sz="4000" b="1" dirty="0">
                <a:solidFill>
                  <a:srgbClr val="272665"/>
                </a:solidFill>
                <a:latin typeface="Vazir FD" panose="020B0603030804020204" pitchFamily="34" charset="-78"/>
                <a:ea typeface="Public Sans"/>
                <a:cs typeface="Vazir FD" panose="020B0603030804020204" pitchFamily="34" charset="-78"/>
                <a:sym typeface="Public Sans"/>
              </a:rPr>
              <a:t>ی</a:t>
            </a:r>
            <a:r>
              <a:rPr lang="en" sz="4000" b="1" dirty="0">
                <a:solidFill>
                  <a:srgbClr val="272665"/>
                </a:solidFill>
                <a:latin typeface="Vazir FD" panose="020B0603030804020204" pitchFamily="34" charset="-78"/>
                <a:ea typeface="Public Sans"/>
                <a:cs typeface="Vazir FD" panose="020B0603030804020204" pitchFamily="34" charset="-78"/>
                <a:sym typeface="Public Sans"/>
              </a:rPr>
              <a:t> قهقرایی</a:t>
            </a:r>
            <a:endParaRPr sz="4000" b="1" dirty="0">
              <a:latin typeface="Vazir FD" panose="020B0603030804020204" pitchFamily="34" charset="-78"/>
              <a:ea typeface="Rubik Black"/>
              <a:cs typeface="Vazir FD" panose="020B0603030804020204" pitchFamily="34" charset="-78"/>
              <a:sym typeface="Rubik Black"/>
            </a:endParaRPr>
          </a:p>
        </p:txBody>
      </p:sp>
      <p:sp>
        <p:nvSpPr>
          <p:cNvPr id="3" name="Google Shape;358;p43"/>
          <p:cNvSpPr txBox="1"/>
          <p:nvPr/>
        </p:nvSpPr>
        <p:spPr>
          <a:xfrm>
            <a:off x="5257800" y="902042"/>
            <a:ext cx="3442550" cy="2492960"/>
          </a:xfrm>
          <a:prstGeom prst="rect">
            <a:avLst/>
          </a:prstGeom>
          <a:noFill/>
          <a:ln>
            <a:noFill/>
          </a:ln>
        </p:spPr>
        <p:txBody>
          <a:bodyPr spcFirstLastPara="1" wrap="square" lIns="91425" tIns="91425" rIns="91425" bIns="91425" anchor="t" anchorCtr="0">
            <a:spAutoFit/>
          </a:bodyPr>
          <a:lstStyle/>
          <a:p>
            <a:pPr marL="457200" lvl="0" indent="-368300" algn="just" rtl="1">
              <a:lnSpc>
                <a:spcPct val="250000"/>
              </a:lnSpc>
              <a:spcBef>
                <a:spcPts val="0"/>
              </a:spcBef>
              <a:spcAft>
                <a:spcPts val="0"/>
              </a:spcAft>
              <a:buSzPts val="2200"/>
              <a:buAutoNum type="arabicPeriod"/>
            </a:pPr>
            <a:r>
              <a:rPr lang="fa-IR" sz="2000" dirty="0">
                <a:latin typeface="Vazir FD" panose="020B0603030804020204" pitchFamily="34" charset="-78"/>
                <a:ea typeface="Vazirmatn Medium"/>
                <a:cs typeface="Vazir FD" panose="020B0603030804020204" pitchFamily="34" charset="-78"/>
              </a:rPr>
              <a:t>برد قطعی رودی در فینال</a:t>
            </a:r>
            <a:endParaRPr sz="2000" dirty="0">
              <a:latin typeface="Vazir FD" panose="020B0603030804020204" pitchFamily="34" charset="-78"/>
              <a:ea typeface="Vazirmatn Medium"/>
              <a:cs typeface="Vazir FD" panose="020B0603030804020204" pitchFamily="34" charset="-78"/>
            </a:endParaRPr>
          </a:p>
          <a:p>
            <a:pPr marL="457200" lvl="0" indent="-368300" algn="just" rtl="1">
              <a:lnSpc>
                <a:spcPct val="250000"/>
              </a:lnSpc>
              <a:spcBef>
                <a:spcPts val="0"/>
              </a:spcBef>
              <a:spcAft>
                <a:spcPts val="0"/>
              </a:spcAft>
              <a:buSzPts val="2200"/>
              <a:buAutoNum type="arabicPeriod"/>
            </a:pPr>
            <a:r>
              <a:rPr lang="fa-IR" sz="2000" dirty="0">
                <a:latin typeface="Vazir FD" panose="020B0603030804020204" pitchFamily="34" charset="-78"/>
                <a:ea typeface="Vazirmatn Medium"/>
                <a:cs typeface="Vazir FD" panose="020B0603030804020204" pitchFamily="34" charset="-78"/>
              </a:rPr>
              <a:t>اتحاد </a:t>
            </a:r>
            <a:r>
              <a:rPr lang="en" sz="2000" dirty="0">
                <a:latin typeface="Vazir FD" panose="020B0603030804020204" pitchFamily="34" charset="-78"/>
                <a:ea typeface="Vazirmatn Medium"/>
                <a:cs typeface="Vazir FD" panose="020B0603030804020204" pitchFamily="34" charset="-78"/>
              </a:rPr>
              <a:t>ریچ و رودی </a:t>
            </a:r>
            <a:endParaRPr lang="fa-IR" sz="2000" dirty="0">
              <a:latin typeface="Vazir FD" panose="020B0603030804020204" pitchFamily="34" charset="-78"/>
              <a:ea typeface="Vazirmatn Medium"/>
              <a:cs typeface="Vazir FD" panose="020B0603030804020204" pitchFamily="34" charset="-78"/>
            </a:endParaRPr>
          </a:p>
          <a:p>
            <a:pPr marL="457200" lvl="0" indent="-368300" algn="just" rtl="1">
              <a:lnSpc>
                <a:spcPct val="250000"/>
              </a:lnSpc>
              <a:spcBef>
                <a:spcPts val="0"/>
              </a:spcBef>
              <a:spcAft>
                <a:spcPts val="0"/>
              </a:spcAft>
              <a:buSzPts val="2200"/>
              <a:buAutoNum type="arabicPeriod"/>
            </a:pPr>
            <a:r>
              <a:rPr lang="en" sz="2000" dirty="0">
                <a:latin typeface="Vazir FD" panose="020B0603030804020204" pitchFamily="34" charset="-78"/>
                <a:ea typeface="Vazirmatn Medium"/>
                <a:cs typeface="Vazir FD" panose="020B0603030804020204" pitchFamily="34" charset="-78"/>
              </a:rPr>
              <a:t>آمادگی جسمانی </a:t>
            </a:r>
            <a:r>
              <a:rPr lang="fa-IR" sz="2000" dirty="0" err="1">
                <a:latin typeface="Vazir FD" panose="020B0603030804020204" pitchFamily="34" charset="-78"/>
                <a:ea typeface="Vazirmatn Medium"/>
                <a:cs typeface="Vazir FD" panose="020B0603030804020204" pitchFamily="34" charset="-78"/>
              </a:rPr>
              <a:t>کیلی</a:t>
            </a:r>
            <a:endParaRPr sz="2000" dirty="0">
              <a:latin typeface="Vazir FD" panose="020B0603030804020204" pitchFamily="34" charset="-78"/>
              <a:ea typeface="Vazirmatn Medium"/>
              <a:cs typeface="Vazir FD" panose="020B0603030804020204" pitchFamily="34" charset="-78"/>
            </a:endParaRPr>
          </a:p>
        </p:txBody>
      </p:sp>
      <p:pic>
        <p:nvPicPr>
          <p:cNvPr id="7" name="Picture 6" descr="A person standing next to another person&#10;&#10;Description automatically generated">
            <a:extLst>
              <a:ext uri="{FF2B5EF4-FFF2-40B4-BE49-F238E27FC236}">
                <a16:creationId xmlns:a16="http://schemas.microsoft.com/office/drawing/2014/main" id="{49687CAB-BE98-18F0-DCDB-017CBBDB41E1}"/>
              </a:ext>
            </a:extLst>
          </p:cNvPr>
          <p:cNvPicPr>
            <a:picLocks noChangeAspect="1"/>
          </p:cNvPicPr>
          <p:nvPr/>
        </p:nvPicPr>
        <p:blipFill>
          <a:blip r:embed="rId3"/>
          <a:stretch>
            <a:fillRect/>
          </a:stretch>
        </p:blipFill>
        <p:spPr>
          <a:xfrm>
            <a:off x="775543" y="172023"/>
            <a:ext cx="3568996" cy="4499340"/>
          </a:xfrm>
          <a:prstGeom prst="rect">
            <a:avLst/>
          </a:prstGeom>
        </p:spPr>
      </p:pic>
      <p:sp>
        <p:nvSpPr>
          <p:cNvPr id="8" name="Arrow: Chevron 7">
            <a:extLst>
              <a:ext uri="{FF2B5EF4-FFF2-40B4-BE49-F238E27FC236}">
                <a16:creationId xmlns:a16="http://schemas.microsoft.com/office/drawing/2014/main" id="{C9B76BFC-2369-1F72-1F1C-6DA5C366DDB3}"/>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Arrow: Chevron 8">
            <a:extLst>
              <a:ext uri="{FF2B5EF4-FFF2-40B4-BE49-F238E27FC236}">
                <a16:creationId xmlns:a16="http://schemas.microsoft.com/office/drawing/2014/main" id="{0C2D539C-90BD-D7C7-9BF1-E7620BF86496}"/>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504D0858-E9AC-BDFD-E863-E2BC143E7DB5}"/>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hevron 10">
            <a:extLst>
              <a:ext uri="{FF2B5EF4-FFF2-40B4-BE49-F238E27FC236}">
                <a16:creationId xmlns:a16="http://schemas.microsoft.com/office/drawing/2014/main" id="{441CF56C-61E2-51C5-792A-05D2455D6A49}"/>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hevron 11">
            <a:extLst>
              <a:ext uri="{FF2B5EF4-FFF2-40B4-BE49-F238E27FC236}">
                <a16:creationId xmlns:a16="http://schemas.microsoft.com/office/drawing/2014/main" id="{03D99C56-DEF9-EE43-4223-ACF0535A355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D3899B53-01BF-277F-08C1-2855C7744BC7}"/>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70C663CF-B51B-B4B7-EF7F-88BFE9BE89F5}"/>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28560662-637A-B884-E3C4-77F667A784D2}"/>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7" name="TextBox 16">
            <a:extLst>
              <a:ext uri="{FF2B5EF4-FFF2-40B4-BE49-F238E27FC236}">
                <a16:creationId xmlns:a16="http://schemas.microsoft.com/office/drawing/2014/main" id="{AAD2358B-C914-2C68-4BF5-1E4B73D08058}"/>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8" name="TextBox 17">
            <a:extLst>
              <a:ext uri="{FF2B5EF4-FFF2-40B4-BE49-F238E27FC236}">
                <a16:creationId xmlns:a16="http://schemas.microsoft.com/office/drawing/2014/main" id="{C300120C-AEFE-DBAB-E2CB-EEFBF496B19E}"/>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2" name="TextBox 1">
            <a:extLst>
              <a:ext uri="{FF2B5EF4-FFF2-40B4-BE49-F238E27FC236}">
                <a16:creationId xmlns:a16="http://schemas.microsoft.com/office/drawing/2014/main" id="{47F36270-2C58-CBF6-6441-273CA11E9FE8}"/>
              </a:ext>
            </a:extLst>
          </p:cNvPr>
          <p:cNvSpPr txBox="1"/>
          <p:nvPr/>
        </p:nvSpPr>
        <p:spPr>
          <a:xfrm>
            <a:off x="7907826" y="4670522"/>
            <a:ext cx="1042273"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35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cs typeface="Vazir FD" panose="020B0603030804020204" pitchFamily="34" charset="-78"/>
                <a:sym typeface="Public Sans"/>
              </a:rPr>
              <a:t>استقرا</a:t>
            </a:r>
            <a:r>
              <a:rPr lang="fa-IR" sz="4000" b="1" dirty="0">
                <a:solidFill>
                  <a:srgbClr val="272665"/>
                </a:solidFill>
                <a:latin typeface="Vazir FD" panose="020B0603030804020204" pitchFamily="34" charset="-78"/>
                <a:cs typeface="Vazir FD" panose="020B0603030804020204" pitchFamily="34" charset="-78"/>
                <a:sym typeface="Public Sans"/>
              </a:rPr>
              <a:t>ی</a:t>
            </a:r>
            <a:r>
              <a:rPr lang="en" sz="4000" b="1" dirty="0">
                <a:solidFill>
                  <a:srgbClr val="272665"/>
                </a:solidFill>
                <a:latin typeface="Vazir FD" panose="020B0603030804020204" pitchFamily="34" charset="-78"/>
                <a:cs typeface="Vazir FD" panose="020B0603030804020204" pitchFamily="34" charset="-78"/>
                <a:sym typeface="Public Sans"/>
              </a:rPr>
              <a:t> قهقرایی</a:t>
            </a:r>
            <a:endParaRPr sz="2800" dirty="0">
              <a:latin typeface="Rubik Black"/>
              <a:ea typeface="Rubik Black"/>
              <a:cs typeface="Rubik Black"/>
              <a:sym typeface="Rubik Black"/>
            </a:endParaRPr>
          </a:p>
        </p:txBody>
      </p:sp>
      <p:pic>
        <p:nvPicPr>
          <p:cNvPr id="366" name="Google Shape;366;p44"/>
          <p:cNvPicPr preferRelativeResize="0"/>
          <p:nvPr/>
        </p:nvPicPr>
        <p:blipFill>
          <a:blip r:embed="rId3">
            <a:alphaModFix amt="35000"/>
          </a:blip>
          <a:srcRect l="7381" r="12009"/>
          <a:stretch/>
        </p:blipFill>
        <p:spPr>
          <a:xfrm>
            <a:off x="5981803" y="1025641"/>
            <a:ext cx="1839866" cy="2733308"/>
          </a:xfrm>
          <a:prstGeom prst="roundRect">
            <a:avLst>
              <a:gd name="adj" fmla="val 4545"/>
            </a:avLst>
          </a:prstGeom>
          <a:noFill/>
          <a:ln>
            <a:noFill/>
          </a:ln>
        </p:spPr>
      </p:pic>
      <p:pic>
        <p:nvPicPr>
          <p:cNvPr id="367" name="Google Shape;367;p44"/>
          <p:cNvPicPr preferRelativeResize="0"/>
          <p:nvPr/>
        </p:nvPicPr>
        <p:blipFill>
          <a:blip r:embed="rId4">
            <a:alphaModFix amt="35000"/>
          </a:blip>
          <a:stretch>
            <a:fillRect/>
          </a:stretch>
        </p:blipFill>
        <p:spPr>
          <a:xfrm>
            <a:off x="3763498" y="1025641"/>
            <a:ext cx="1839866" cy="2733310"/>
          </a:xfrm>
          <a:prstGeom prst="roundRect">
            <a:avLst>
              <a:gd name="adj" fmla="val 4545"/>
            </a:avLst>
          </a:prstGeom>
          <a:noFill/>
          <a:ln>
            <a:noFill/>
          </a:ln>
        </p:spPr>
      </p:pic>
      <p:pic>
        <p:nvPicPr>
          <p:cNvPr id="368" name="Google Shape;368;p44"/>
          <p:cNvPicPr preferRelativeResize="0"/>
          <p:nvPr/>
        </p:nvPicPr>
        <p:blipFill>
          <a:blip r:embed="rId5">
            <a:alphaModFix/>
          </a:blip>
          <a:srcRect l="3140" r="16569"/>
          <a:stretch/>
        </p:blipFill>
        <p:spPr>
          <a:xfrm>
            <a:off x="1545192" y="1051657"/>
            <a:ext cx="1839867" cy="2707292"/>
          </a:xfrm>
          <a:prstGeom prst="roundRect">
            <a:avLst>
              <a:gd name="adj" fmla="val 5353"/>
            </a:avLst>
          </a:prstGeom>
          <a:noFill/>
          <a:ln>
            <a:noFill/>
          </a:ln>
        </p:spPr>
      </p:pic>
      <p:sp>
        <p:nvSpPr>
          <p:cNvPr id="369" name="Google Shape;369;p44"/>
          <p:cNvSpPr/>
          <p:nvPr/>
        </p:nvSpPr>
        <p:spPr>
          <a:xfrm>
            <a:off x="2258870" y="3824196"/>
            <a:ext cx="413568" cy="535294"/>
          </a:xfrm>
          <a:prstGeom prst="upArrow">
            <a:avLst>
              <a:gd name="adj1" fmla="val 50000"/>
              <a:gd name="adj2" fmla="val 50000"/>
            </a:avLst>
          </a:prstGeom>
          <a:solidFill>
            <a:srgbClr val="7030A0"/>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ym typeface="Calibri"/>
            </a:endParaRPr>
          </a:p>
        </p:txBody>
      </p:sp>
      <p:sp>
        <p:nvSpPr>
          <p:cNvPr id="2" name="Arrow: Chevron 1">
            <a:extLst>
              <a:ext uri="{FF2B5EF4-FFF2-40B4-BE49-F238E27FC236}">
                <a16:creationId xmlns:a16="http://schemas.microsoft.com/office/drawing/2014/main" id="{D12B9818-3DE6-5130-1035-1679EC256B24}"/>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90366AA0-6420-B508-DF76-EB3FD2675F41}"/>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732711FF-F88B-F142-925F-70C4971013EF}"/>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C7308DF9-E676-4845-4CA2-28BCD8845BAD}"/>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F53B624A-4803-676F-3B6D-E5D723CEB605}"/>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90412EE-9DB0-AEDD-3D05-29B1737FB6DD}"/>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903708B4-6CBC-05A3-1696-20816D06E357}"/>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88082094-A9CA-8D33-D7B6-42DAEDAEE53D}"/>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F561C38E-CCDC-B2B0-6C3A-9136655380B0}"/>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A0DC8D58-A591-D74F-EDED-0F43C30D3BF3}"/>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4" name="TextBox 3">
            <a:extLst>
              <a:ext uri="{FF2B5EF4-FFF2-40B4-BE49-F238E27FC236}">
                <a16:creationId xmlns:a16="http://schemas.microsoft.com/office/drawing/2014/main" id="{C54C826A-CF5D-D324-0341-B1DC4BB1A53B}"/>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36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9"/>
                                        </p:tgtEl>
                                        <p:attrNameLst>
                                          <p:attrName>style.visibility</p:attrName>
                                        </p:attrNameLst>
                                      </p:cBhvr>
                                      <p:to>
                                        <p:strVal val="visible"/>
                                      </p:to>
                                    </p:set>
                                    <p:anim calcmode="lin" valueType="num">
                                      <p:cBhvr additive="base">
                                        <p:cTn id="7" dur="700" fill="hold"/>
                                        <p:tgtEl>
                                          <p:spTgt spid="369"/>
                                        </p:tgtEl>
                                        <p:attrNameLst>
                                          <p:attrName>ppt_x</p:attrName>
                                        </p:attrNameLst>
                                      </p:cBhvr>
                                      <p:tavLst>
                                        <p:tav tm="0">
                                          <p:val>
                                            <p:strVal val="#ppt_x"/>
                                          </p:val>
                                        </p:tav>
                                        <p:tav tm="100000">
                                          <p:val>
                                            <p:strVal val="#ppt_x"/>
                                          </p:val>
                                        </p:tav>
                                      </p:tavLst>
                                    </p:anim>
                                    <p:anim calcmode="lin" valueType="num">
                                      <p:cBhvr additive="base">
                                        <p:cTn id="8" dur="700" fill="hold"/>
                                        <p:tgtEl>
                                          <p:spTgt spid="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58E7BE12-7506-CEAE-970F-807F85997C46}"/>
            </a:ext>
          </a:extLst>
        </p:cNvPr>
        <p:cNvGrpSpPr/>
        <p:nvPr/>
      </p:nvGrpSpPr>
      <p:grpSpPr>
        <a:xfrm>
          <a:off x="0" y="0"/>
          <a:ext cx="0" cy="0"/>
          <a:chOff x="0" y="0"/>
          <a:chExt cx="0" cy="0"/>
        </a:xfrm>
      </p:grpSpPr>
      <p:sp>
        <p:nvSpPr>
          <p:cNvPr id="363" name="Google Shape;363;p44">
            <a:extLst>
              <a:ext uri="{FF2B5EF4-FFF2-40B4-BE49-F238E27FC236}">
                <a16:creationId xmlns:a16="http://schemas.microsoft.com/office/drawing/2014/main" id="{D582EEE1-C8C9-7AA8-2933-B790BDD5991A}"/>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cs typeface="Vazir FD" panose="020B0603030804020204" pitchFamily="34" charset="-78"/>
                <a:sym typeface="Public Sans"/>
              </a:rPr>
              <a:t>استقرا</a:t>
            </a:r>
            <a:r>
              <a:rPr lang="fa-IR" sz="4000" b="1" dirty="0">
                <a:solidFill>
                  <a:srgbClr val="272665"/>
                </a:solidFill>
                <a:latin typeface="Vazir FD" panose="020B0603030804020204" pitchFamily="34" charset="-78"/>
                <a:cs typeface="Vazir FD" panose="020B0603030804020204" pitchFamily="34" charset="-78"/>
                <a:sym typeface="Public Sans"/>
              </a:rPr>
              <a:t>ی</a:t>
            </a:r>
            <a:r>
              <a:rPr lang="en" sz="4000" b="1" dirty="0">
                <a:solidFill>
                  <a:srgbClr val="272665"/>
                </a:solidFill>
                <a:latin typeface="Vazir FD" panose="020B0603030804020204" pitchFamily="34" charset="-78"/>
                <a:cs typeface="Vazir FD" panose="020B0603030804020204" pitchFamily="34" charset="-78"/>
                <a:sym typeface="Public Sans"/>
              </a:rPr>
              <a:t> قهقرایی</a:t>
            </a:r>
            <a:endParaRPr sz="2800" dirty="0">
              <a:latin typeface="Rubik Black"/>
              <a:ea typeface="Rubik Black"/>
              <a:cs typeface="Rubik Black"/>
              <a:sym typeface="Rubik Black"/>
            </a:endParaRPr>
          </a:p>
        </p:txBody>
      </p:sp>
      <p:pic>
        <p:nvPicPr>
          <p:cNvPr id="366" name="Google Shape;366;p44">
            <a:extLst>
              <a:ext uri="{FF2B5EF4-FFF2-40B4-BE49-F238E27FC236}">
                <a16:creationId xmlns:a16="http://schemas.microsoft.com/office/drawing/2014/main" id="{0F98474F-BD8A-1331-B8B7-FF5432DAC6EC}"/>
              </a:ext>
            </a:extLst>
          </p:cNvPr>
          <p:cNvPicPr preferRelativeResize="0"/>
          <p:nvPr/>
        </p:nvPicPr>
        <p:blipFill>
          <a:blip r:embed="rId3">
            <a:alphaModFix amt="35000"/>
          </a:blip>
          <a:srcRect l="7381" r="12009"/>
          <a:stretch/>
        </p:blipFill>
        <p:spPr>
          <a:xfrm>
            <a:off x="5981803" y="1025641"/>
            <a:ext cx="1839866" cy="2733308"/>
          </a:xfrm>
          <a:prstGeom prst="roundRect">
            <a:avLst>
              <a:gd name="adj" fmla="val 4545"/>
            </a:avLst>
          </a:prstGeom>
          <a:noFill/>
          <a:ln>
            <a:noFill/>
          </a:ln>
        </p:spPr>
      </p:pic>
      <p:pic>
        <p:nvPicPr>
          <p:cNvPr id="367" name="Google Shape;367;p44">
            <a:extLst>
              <a:ext uri="{FF2B5EF4-FFF2-40B4-BE49-F238E27FC236}">
                <a16:creationId xmlns:a16="http://schemas.microsoft.com/office/drawing/2014/main" id="{06C93561-D7CA-1921-AD25-12D3C45F6824}"/>
              </a:ext>
            </a:extLst>
          </p:cNvPr>
          <p:cNvPicPr preferRelativeResize="0"/>
          <p:nvPr/>
        </p:nvPicPr>
        <p:blipFill>
          <a:blip r:embed="rId4">
            <a:alphaModFix/>
          </a:blip>
          <a:stretch>
            <a:fillRect/>
          </a:stretch>
        </p:blipFill>
        <p:spPr>
          <a:xfrm>
            <a:off x="3763498" y="1025641"/>
            <a:ext cx="1839866" cy="2733310"/>
          </a:xfrm>
          <a:prstGeom prst="roundRect">
            <a:avLst>
              <a:gd name="adj" fmla="val 4545"/>
            </a:avLst>
          </a:prstGeom>
          <a:noFill/>
          <a:ln>
            <a:noFill/>
          </a:ln>
        </p:spPr>
      </p:pic>
      <p:pic>
        <p:nvPicPr>
          <p:cNvPr id="368" name="Google Shape;368;p44">
            <a:extLst>
              <a:ext uri="{FF2B5EF4-FFF2-40B4-BE49-F238E27FC236}">
                <a16:creationId xmlns:a16="http://schemas.microsoft.com/office/drawing/2014/main" id="{D3D156E8-B8C0-A652-1EAD-1E8185F57CB9}"/>
              </a:ext>
            </a:extLst>
          </p:cNvPr>
          <p:cNvPicPr preferRelativeResize="0"/>
          <p:nvPr/>
        </p:nvPicPr>
        <p:blipFill>
          <a:blip r:embed="rId5">
            <a:alphaModFix amt="35000"/>
          </a:blip>
          <a:srcRect l="3140" r="16569"/>
          <a:stretch/>
        </p:blipFill>
        <p:spPr>
          <a:xfrm>
            <a:off x="1545192" y="1051657"/>
            <a:ext cx="1839867" cy="2707292"/>
          </a:xfrm>
          <a:prstGeom prst="roundRect">
            <a:avLst>
              <a:gd name="adj" fmla="val 5353"/>
            </a:avLst>
          </a:prstGeom>
          <a:noFill/>
          <a:ln>
            <a:noFill/>
          </a:ln>
        </p:spPr>
      </p:pic>
      <p:sp>
        <p:nvSpPr>
          <p:cNvPr id="369" name="Google Shape;369;p44">
            <a:extLst>
              <a:ext uri="{FF2B5EF4-FFF2-40B4-BE49-F238E27FC236}">
                <a16:creationId xmlns:a16="http://schemas.microsoft.com/office/drawing/2014/main" id="{BEE56884-CF91-0951-59B5-34D1FD3B65B4}"/>
              </a:ext>
            </a:extLst>
          </p:cNvPr>
          <p:cNvSpPr/>
          <p:nvPr/>
        </p:nvSpPr>
        <p:spPr>
          <a:xfrm>
            <a:off x="4476647" y="3824196"/>
            <a:ext cx="413568" cy="535294"/>
          </a:xfrm>
          <a:prstGeom prst="upArrow">
            <a:avLst>
              <a:gd name="adj1" fmla="val 50000"/>
              <a:gd name="adj2" fmla="val 50000"/>
            </a:avLst>
          </a:prstGeom>
          <a:solidFill>
            <a:srgbClr val="7030A0"/>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ym typeface="Calibri"/>
            </a:endParaRPr>
          </a:p>
        </p:txBody>
      </p:sp>
      <p:sp>
        <p:nvSpPr>
          <p:cNvPr id="2" name="Arrow: Chevron 1">
            <a:extLst>
              <a:ext uri="{FF2B5EF4-FFF2-40B4-BE49-F238E27FC236}">
                <a16:creationId xmlns:a16="http://schemas.microsoft.com/office/drawing/2014/main" id="{CDE43F2B-AE95-F7B3-C0B8-D9B4E851C10E}"/>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EECDE3B3-BFF3-8046-EC14-39C946507ABE}"/>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90290E1E-515F-276E-C858-5713F2A06BFF}"/>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2069EC1D-D060-E764-4851-ECAF904972B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818E7975-78F0-3E10-13E4-DE74DFE63D4F}"/>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D5032778-43DA-CCD9-1232-6593534F885D}"/>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5F66BA6D-2648-9095-20AB-7CEF89EDBA8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C6786973-0B92-C2A9-1D05-33507A831BAB}"/>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AF7EDEA0-612D-9B5C-0B6A-A714161F80D9}"/>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3A70F78E-F0E2-303D-76BC-01A99BFFFDEE}"/>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7BE60A2D-C51E-3C15-404E-1F0CB07ED808}"/>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276638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41846451-ECEE-A6A3-632D-31FAA9062F05}"/>
            </a:ext>
          </a:extLst>
        </p:cNvPr>
        <p:cNvGrpSpPr/>
        <p:nvPr/>
      </p:nvGrpSpPr>
      <p:grpSpPr>
        <a:xfrm>
          <a:off x="0" y="0"/>
          <a:ext cx="0" cy="0"/>
          <a:chOff x="0" y="0"/>
          <a:chExt cx="0" cy="0"/>
        </a:xfrm>
      </p:grpSpPr>
      <p:sp>
        <p:nvSpPr>
          <p:cNvPr id="363" name="Google Shape;363;p44">
            <a:extLst>
              <a:ext uri="{FF2B5EF4-FFF2-40B4-BE49-F238E27FC236}">
                <a16:creationId xmlns:a16="http://schemas.microsoft.com/office/drawing/2014/main" id="{A409D391-94C9-17B4-AEAD-30BA80127BBF}"/>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cs typeface="Vazir FD" panose="020B0603030804020204" pitchFamily="34" charset="-78"/>
                <a:sym typeface="Public Sans"/>
              </a:rPr>
              <a:t>استقرا</a:t>
            </a:r>
            <a:r>
              <a:rPr lang="fa-IR" sz="4000" b="1" dirty="0">
                <a:solidFill>
                  <a:srgbClr val="272665"/>
                </a:solidFill>
                <a:latin typeface="Vazir FD" panose="020B0603030804020204" pitchFamily="34" charset="-78"/>
                <a:cs typeface="Vazir FD" panose="020B0603030804020204" pitchFamily="34" charset="-78"/>
                <a:sym typeface="Public Sans"/>
              </a:rPr>
              <a:t>ی</a:t>
            </a:r>
            <a:r>
              <a:rPr lang="en" sz="4000" b="1" dirty="0">
                <a:solidFill>
                  <a:srgbClr val="272665"/>
                </a:solidFill>
                <a:latin typeface="Vazir FD" panose="020B0603030804020204" pitchFamily="34" charset="-78"/>
                <a:cs typeface="Vazir FD" panose="020B0603030804020204" pitchFamily="34" charset="-78"/>
                <a:sym typeface="Public Sans"/>
              </a:rPr>
              <a:t> قهقرایی</a:t>
            </a:r>
            <a:endParaRPr sz="2800" dirty="0">
              <a:latin typeface="Rubik Black"/>
              <a:ea typeface="Rubik Black"/>
              <a:cs typeface="Rubik Black"/>
              <a:sym typeface="Rubik Black"/>
            </a:endParaRPr>
          </a:p>
        </p:txBody>
      </p:sp>
      <p:pic>
        <p:nvPicPr>
          <p:cNvPr id="366" name="Google Shape;366;p44">
            <a:extLst>
              <a:ext uri="{FF2B5EF4-FFF2-40B4-BE49-F238E27FC236}">
                <a16:creationId xmlns:a16="http://schemas.microsoft.com/office/drawing/2014/main" id="{7D1FA4B2-5ABC-3F45-805C-1712A87009EC}"/>
              </a:ext>
            </a:extLst>
          </p:cNvPr>
          <p:cNvPicPr preferRelativeResize="0"/>
          <p:nvPr/>
        </p:nvPicPr>
        <p:blipFill>
          <a:blip r:embed="rId3">
            <a:alphaModFix/>
          </a:blip>
          <a:srcRect l="7381" r="12009"/>
          <a:stretch/>
        </p:blipFill>
        <p:spPr>
          <a:xfrm>
            <a:off x="5981803" y="1025641"/>
            <a:ext cx="1839866" cy="2733308"/>
          </a:xfrm>
          <a:prstGeom prst="roundRect">
            <a:avLst>
              <a:gd name="adj" fmla="val 4545"/>
            </a:avLst>
          </a:prstGeom>
          <a:noFill/>
          <a:ln>
            <a:noFill/>
          </a:ln>
        </p:spPr>
      </p:pic>
      <p:pic>
        <p:nvPicPr>
          <p:cNvPr id="367" name="Google Shape;367;p44">
            <a:extLst>
              <a:ext uri="{FF2B5EF4-FFF2-40B4-BE49-F238E27FC236}">
                <a16:creationId xmlns:a16="http://schemas.microsoft.com/office/drawing/2014/main" id="{833A00C0-5DF4-7803-6B0C-02A9A3D028D7}"/>
              </a:ext>
            </a:extLst>
          </p:cNvPr>
          <p:cNvPicPr preferRelativeResize="0"/>
          <p:nvPr/>
        </p:nvPicPr>
        <p:blipFill>
          <a:blip r:embed="rId4">
            <a:alphaModFix amt="35000"/>
          </a:blip>
          <a:stretch>
            <a:fillRect/>
          </a:stretch>
        </p:blipFill>
        <p:spPr>
          <a:xfrm>
            <a:off x="3763498" y="1025641"/>
            <a:ext cx="1839866" cy="2733310"/>
          </a:xfrm>
          <a:prstGeom prst="roundRect">
            <a:avLst>
              <a:gd name="adj" fmla="val 4545"/>
            </a:avLst>
          </a:prstGeom>
          <a:noFill/>
          <a:ln>
            <a:noFill/>
          </a:ln>
        </p:spPr>
      </p:pic>
      <p:pic>
        <p:nvPicPr>
          <p:cNvPr id="368" name="Google Shape;368;p44">
            <a:extLst>
              <a:ext uri="{FF2B5EF4-FFF2-40B4-BE49-F238E27FC236}">
                <a16:creationId xmlns:a16="http://schemas.microsoft.com/office/drawing/2014/main" id="{165063AB-4E2B-9E3A-40C0-31A6240D17B5}"/>
              </a:ext>
            </a:extLst>
          </p:cNvPr>
          <p:cNvPicPr preferRelativeResize="0"/>
          <p:nvPr/>
        </p:nvPicPr>
        <p:blipFill>
          <a:blip r:embed="rId5">
            <a:alphaModFix amt="35000"/>
          </a:blip>
          <a:srcRect l="3140" r="16569"/>
          <a:stretch/>
        </p:blipFill>
        <p:spPr>
          <a:xfrm>
            <a:off x="1545192" y="1051657"/>
            <a:ext cx="1839867" cy="2707292"/>
          </a:xfrm>
          <a:prstGeom prst="roundRect">
            <a:avLst>
              <a:gd name="adj" fmla="val 5353"/>
            </a:avLst>
          </a:prstGeom>
          <a:noFill/>
          <a:ln>
            <a:noFill/>
          </a:ln>
        </p:spPr>
      </p:pic>
      <p:sp>
        <p:nvSpPr>
          <p:cNvPr id="369" name="Google Shape;369;p44">
            <a:extLst>
              <a:ext uri="{FF2B5EF4-FFF2-40B4-BE49-F238E27FC236}">
                <a16:creationId xmlns:a16="http://schemas.microsoft.com/office/drawing/2014/main" id="{0818A0EB-3A4B-2921-197F-01C04CF8BA16}"/>
              </a:ext>
            </a:extLst>
          </p:cNvPr>
          <p:cNvSpPr/>
          <p:nvPr/>
        </p:nvSpPr>
        <p:spPr>
          <a:xfrm>
            <a:off x="6694952" y="3824196"/>
            <a:ext cx="413568" cy="535294"/>
          </a:xfrm>
          <a:prstGeom prst="upArrow">
            <a:avLst>
              <a:gd name="adj1" fmla="val 50000"/>
              <a:gd name="adj2" fmla="val 50000"/>
            </a:avLst>
          </a:prstGeom>
          <a:solidFill>
            <a:srgbClr val="7030A0"/>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ym typeface="Calibri"/>
            </a:endParaRPr>
          </a:p>
        </p:txBody>
      </p:sp>
      <p:sp>
        <p:nvSpPr>
          <p:cNvPr id="2" name="Arrow: Chevron 1">
            <a:extLst>
              <a:ext uri="{FF2B5EF4-FFF2-40B4-BE49-F238E27FC236}">
                <a16:creationId xmlns:a16="http://schemas.microsoft.com/office/drawing/2014/main" id="{B78E3149-D219-F3F2-086A-5D29B9609B56}"/>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EFB363B6-6682-AF73-412B-A282DFD7E2E3}"/>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1D561882-7355-660B-F2C3-E087FC7E5383}"/>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FF3688EE-55A2-D187-18D4-1088793CFD17}"/>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8D2D87DB-0F88-4BA8-6E21-25C3952BA077}"/>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287863B-29C5-6FD2-E221-3EB27F2CD658}"/>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7117D6B6-F69F-FA90-3ACD-89E0724F2F5A}"/>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E5ADD4DC-7361-4F0B-0EB7-5FA840242B5D}"/>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13BE5F30-43D6-D9F4-38C7-65E2FCA6DA0B}"/>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D1EDDC83-7582-C226-CC09-FDCE7F53613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586EDBCB-ECED-FB59-0016-F711EEB73C0A}"/>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61527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Google Shape;377;p45"/>
          <p:cNvPicPr preferRelativeResize="0"/>
          <p:nvPr/>
        </p:nvPicPr>
        <p:blipFill>
          <a:blip r:embed="rId3">
            <a:alphaModFix/>
          </a:blip>
          <a:stretch>
            <a:fillRect/>
          </a:stretch>
        </p:blipFill>
        <p:spPr>
          <a:xfrm>
            <a:off x="447400" y="1034928"/>
            <a:ext cx="3405175" cy="3405175"/>
          </a:xfrm>
          <a:prstGeom prst="roundRect">
            <a:avLst>
              <a:gd name="adj" fmla="val 2619"/>
            </a:avLst>
          </a:prstGeom>
          <a:noFill/>
          <a:ln w="12700">
            <a:solidFill>
              <a:srgbClr val="7030A0"/>
            </a:solidFill>
          </a:ln>
        </p:spPr>
      </p:pic>
      <p:sp>
        <p:nvSpPr>
          <p:cNvPr id="378" name="Google Shape;378;p45"/>
          <p:cNvSpPr/>
          <p:nvPr/>
        </p:nvSpPr>
        <p:spPr>
          <a:xfrm>
            <a:off x="4341400" y="252412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latin typeface="Vazir FD" panose="020B0603030804020204" pitchFamily="34" charset="-78"/>
                <a:ea typeface="Calibri"/>
                <a:cs typeface="Vazir FD" panose="020B0603030804020204" pitchFamily="34" charset="-78"/>
                <a:sym typeface="Calibri"/>
              </a:rPr>
              <a:t>Honest Tea</a:t>
            </a:r>
            <a:endParaRPr sz="1100" b="1" dirty="0">
              <a:latin typeface="Vazir FD" panose="020B0603030804020204" pitchFamily="34" charset="-78"/>
              <a:ea typeface="Calibri"/>
              <a:cs typeface="Vazir FD" panose="020B0603030804020204" pitchFamily="34" charset="-78"/>
              <a:sym typeface="Calibri"/>
            </a:endParaRPr>
          </a:p>
          <a:p>
            <a:pPr marL="0" lvl="0" indent="0" algn="ct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تبلیغ کند</a:t>
            </a:r>
            <a:endParaRPr sz="1200" b="1" dirty="0">
              <a:latin typeface="Vazir FD" panose="020B0603030804020204" pitchFamily="34" charset="-78"/>
              <a:ea typeface="Calibri"/>
              <a:cs typeface="Vazir FD" panose="020B0603030804020204" pitchFamily="34" charset="-78"/>
              <a:sym typeface="Calibri"/>
            </a:endParaRPr>
          </a:p>
        </p:txBody>
      </p:sp>
      <p:sp>
        <p:nvSpPr>
          <p:cNvPr id="379" name="Google Shape;379;p45"/>
          <p:cNvSpPr/>
          <p:nvPr/>
        </p:nvSpPr>
        <p:spPr>
          <a:xfrm>
            <a:off x="6057825" y="169682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کوکاکولا</a:t>
            </a:r>
            <a:endParaRPr sz="1200" b="1" dirty="0">
              <a:latin typeface="Vazir FD" panose="020B0603030804020204" pitchFamily="34" charset="-78"/>
              <a:ea typeface="Calibri"/>
              <a:cs typeface="Vazir FD" panose="020B0603030804020204" pitchFamily="34" charset="-78"/>
              <a:sym typeface="Calibri"/>
            </a:endParaRPr>
          </a:p>
          <a:p>
            <a:pPr marL="0" lvl="0" indent="0" algn="ct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تبلیغ کند</a:t>
            </a:r>
            <a:endParaRPr sz="1200" b="1" dirty="0">
              <a:latin typeface="Vazir FD" panose="020B0603030804020204" pitchFamily="34" charset="-78"/>
              <a:ea typeface="Calibri"/>
              <a:cs typeface="Vazir FD" panose="020B0603030804020204" pitchFamily="34" charset="-78"/>
              <a:sym typeface="Calibri"/>
            </a:endParaRPr>
          </a:p>
        </p:txBody>
      </p:sp>
      <p:cxnSp>
        <p:nvCxnSpPr>
          <p:cNvPr id="380" name="Google Shape;380;p45"/>
          <p:cNvCxnSpPr>
            <a:cxnSpLocks/>
            <a:stCxn id="378" idx="2"/>
            <a:endCxn id="381" idx="1"/>
          </p:cNvCxnSpPr>
          <p:nvPr/>
        </p:nvCxnSpPr>
        <p:spPr>
          <a:xfrm>
            <a:off x="4830100" y="3050625"/>
            <a:ext cx="1225500" cy="5814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45"/>
          <p:cNvCxnSpPr>
            <a:cxnSpLocks/>
            <a:stCxn id="378" idx="0"/>
            <a:endCxn id="379" idx="1"/>
          </p:cNvCxnSpPr>
          <p:nvPr/>
        </p:nvCxnSpPr>
        <p:spPr>
          <a:xfrm rot="10800000" flipH="1">
            <a:off x="4830100" y="1960125"/>
            <a:ext cx="1227600" cy="564000"/>
          </a:xfrm>
          <a:prstGeom prst="straightConnector1">
            <a:avLst/>
          </a:prstGeom>
          <a:noFill/>
          <a:ln w="9525" cap="flat" cmpd="sng">
            <a:solidFill>
              <a:schemeClr val="dk2"/>
            </a:solidFill>
            <a:prstDash val="solid"/>
            <a:round/>
            <a:headEnd type="none" w="med" len="med"/>
            <a:tailEnd type="triangle" w="med" len="med"/>
          </a:ln>
        </p:spPr>
      </p:cxnSp>
      <p:sp>
        <p:nvSpPr>
          <p:cNvPr id="383" name="Google Shape;383;p45"/>
          <p:cNvSpPr txBox="1"/>
          <p:nvPr/>
        </p:nvSpPr>
        <p:spPr>
          <a:xfrm>
            <a:off x="4914925" y="3179295"/>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sp>
        <p:nvSpPr>
          <p:cNvPr id="384" name="Google Shape;384;p45"/>
          <p:cNvSpPr txBox="1"/>
          <p:nvPr/>
        </p:nvSpPr>
        <p:spPr>
          <a:xfrm>
            <a:off x="4894475" y="1995450"/>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cxnSp>
        <p:nvCxnSpPr>
          <p:cNvPr id="385" name="Google Shape;385;p45"/>
          <p:cNvCxnSpPr>
            <a:cxnSpLocks/>
            <a:stCxn id="379" idx="2"/>
          </p:cNvCxnSpPr>
          <p:nvPr/>
        </p:nvCxnSpPr>
        <p:spPr>
          <a:xfrm>
            <a:off x="6546525" y="2223325"/>
            <a:ext cx="635100" cy="277200"/>
          </a:xfrm>
          <a:prstGeom prst="straightConnector1">
            <a:avLst/>
          </a:prstGeom>
          <a:noFill/>
          <a:ln w="9525" cap="flat" cmpd="sng">
            <a:solidFill>
              <a:schemeClr val="dk2"/>
            </a:solidFill>
            <a:prstDash val="solid"/>
            <a:round/>
            <a:headEnd type="none" w="med" len="med"/>
            <a:tailEnd type="triangle" w="med" len="med"/>
          </a:ln>
        </p:spPr>
      </p:cxnSp>
      <p:sp>
        <p:nvSpPr>
          <p:cNvPr id="387" name="Google Shape;387;p45"/>
          <p:cNvSpPr txBox="1"/>
          <p:nvPr/>
        </p:nvSpPr>
        <p:spPr>
          <a:xfrm>
            <a:off x="6515250" y="2290520"/>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388" name="Google Shape;388;p45"/>
          <p:cNvCxnSpPr>
            <a:stCxn id="379" idx="0"/>
          </p:cNvCxnSpPr>
          <p:nvPr/>
        </p:nvCxnSpPr>
        <p:spPr>
          <a:xfrm rot="10800000" flipH="1">
            <a:off x="6546525" y="1426225"/>
            <a:ext cx="637200" cy="270600"/>
          </a:xfrm>
          <a:prstGeom prst="straightConnector1">
            <a:avLst/>
          </a:prstGeom>
          <a:noFill/>
          <a:ln w="9525" cap="flat" cmpd="sng">
            <a:solidFill>
              <a:schemeClr val="dk2"/>
            </a:solidFill>
            <a:prstDash val="solid"/>
            <a:round/>
            <a:headEnd type="none" w="med" len="med"/>
            <a:tailEnd type="triangle" w="med" len="med"/>
          </a:ln>
        </p:spPr>
      </p:cxnSp>
      <p:sp>
        <p:nvSpPr>
          <p:cNvPr id="389" name="Google Shape;389;p45"/>
          <p:cNvSpPr txBox="1"/>
          <p:nvPr/>
        </p:nvSpPr>
        <p:spPr>
          <a:xfrm>
            <a:off x="6546525" y="124351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381" name="Google Shape;381;p45"/>
          <p:cNvSpPr/>
          <p:nvPr/>
        </p:nvSpPr>
        <p:spPr>
          <a:xfrm>
            <a:off x="6055700" y="336877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کوکاکولا</a:t>
            </a:r>
            <a:endParaRPr sz="1200" b="1" dirty="0">
              <a:latin typeface="Vazir FD" panose="020B0603030804020204" pitchFamily="34" charset="-78"/>
              <a:ea typeface="Calibri"/>
              <a:cs typeface="Vazir FD" panose="020B0603030804020204" pitchFamily="34" charset="-78"/>
              <a:sym typeface="Calibri"/>
            </a:endParaRPr>
          </a:p>
          <a:p>
            <a:pPr marL="0" lvl="0" indent="0" algn="ct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تبلیغ کند</a:t>
            </a:r>
            <a:endParaRPr sz="1200" b="1" dirty="0">
              <a:latin typeface="Vazir FD" panose="020B0603030804020204" pitchFamily="34" charset="-78"/>
              <a:ea typeface="Calibri"/>
              <a:cs typeface="Vazir FD" panose="020B0603030804020204" pitchFamily="34" charset="-78"/>
              <a:sym typeface="Calibri"/>
            </a:endParaRPr>
          </a:p>
        </p:txBody>
      </p:sp>
      <p:cxnSp>
        <p:nvCxnSpPr>
          <p:cNvPr id="390" name="Google Shape;390;p45"/>
          <p:cNvCxnSpPr>
            <a:cxnSpLocks/>
            <a:stCxn id="381" idx="2"/>
          </p:cNvCxnSpPr>
          <p:nvPr/>
        </p:nvCxnSpPr>
        <p:spPr>
          <a:xfrm>
            <a:off x="6544400" y="3895275"/>
            <a:ext cx="637200" cy="270300"/>
          </a:xfrm>
          <a:prstGeom prst="straightConnector1">
            <a:avLst/>
          </a:prstGeom>
          <a:noFill/>
          <a:ln w="9525" cap="flat" cmpd="sng">
            <a:solidFill>
              <a:schemeClr val="dk2"/>
            </a:solidFill>
            <a:prstDash val="solid"/>
            <a:round/>
            <a:headEnd type="none" w="med" len="med"/>
            <a:tailEnd type="triangle" w="med" len="med"/>
          </a:ln>
        </p:spPr>
      </p:cxnSp>
      <p:sp>
        <p:nvSpPr>
          <p:cNvPr id="392" name="Google Shape;392;p45"/>
          <p:cNvSpPr txBox="1"/>
          <p:nvPr/>
        </p:nvSpPr>
        <p:spPr>
          <a:xfrm>
            <a:off x="6483389" y="3947602"/>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393" name="Google Shape;393;p45"/>
          <p:cNvCxnSpPr>
            <a:stCxn id="381" idx="0"/>
          </p:cNvCxnSpPr>
          <p:nvPr/>
        </p:nvCxnSpPr>
        <p:spPr>
          <a:xfrm rot="10800000" flipH="1">
            <a:off x="6544400" y="3098175"/>
            <a:ext cx="637200" cy="270600"/>
          </a:xfrm>
          <a:prstGeom prst="straightConnector1">
            <a:avLst/>
          </a:prstGeom>
          <a:noFill/>
          <a:ln w="9525" cap="flat" cmpd="sng">
            <a:solidFill>
              <a:schemeClr val="dk2"/>
            </a:solidFill>
            <a:prstDash val="solid"/>
            <a:round/>
            <a:headEnd type="none" w="med" len="med"/>
            <a:tailEnd type="triangle" w="med" len="med"/>
          </a:ln>
        </p:spPr>
      </p:cxnSp>
      <p:sp>
        <p:nvSpPr>
          <p:cNvPr id="394" name="Google Shape;394;p45"/>
          <p:cNvSpPr txBox="1"/>
          <p:nvPr/>
        </p:nvSpPr>
        <p:spPr>
          <a:xfrm>
            <a:off x="6544400" y="291546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2" name="Google Shape;363;p44">
            <a:extLst>
              <a:ext uri="{FF2B5EF4-FFF2-40B4-BE49-F238E27FC236}">
                <a16:creationId xmlns:a16="http://schemas.microsoft.com/office/drawing/2014/main" id="{7E5A9972-3E71-6214-3FA1-11022DD39F0C}"/>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cs typeface="Vazir FD" panose="020B0603030804020204" pitchFamily="34" charset="-78"/>
                <a:sym typeface="Public Sans"/>
              </a:rPr>
              <a:t>درخت بازی</a:t>
            </a:r>
            <a:endParaRPr sz="4000" b="1" dirty="0">
              <a:solidFill>
                <a:srgbClr val="272665"/>
              </a:solidFill>
              <a:latin typeface="Vazir FD" panose="020B0603030804020204" pitchFamily="34" charset="-78"/>
              <a:cs typeface="Vazir FD" panose="020B0603030804020204" pitchFamily="34" charset="-78"/>
              <a:sym typeface="Rubik Black"/>
            </a:endParaRPr>
          </a:p>
        </p:txBody>
      </p:sp>
      <p:sp>
        <p:nvSpPr>
          <p:cNvPr id="13" name="Google Shape;395;p45">
            <a:extLst>
              <a:ext uri="{FF2B5EF4-FFF2-40B4-BE49-F238E27FC236}">
                <a16:creationId xmlns:a16="http://schemas.microsoft.com/office/drawing/2014/main" id="{CF36F778-7BD1-545A-F66F-4E7B4EDDD0E6}"/>
              </a:ext>
            </a:extLst>
          </p:cNvPr>
          <p:cNvSpPr/>
          <p:nvPr/>
        </p:nvSpPr>
        <p:spPr>
          <a:xfrm>
            <a:off x="7181600" y="1170412"/>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 sz="1200" b="1">
                <a:latin typeface="Vazir FD" panose="020B0603030804020204" pitchFamily="34" charset="-78"/>
                <a:ea typeface="Calibri"/>
                <a:cs typeface="Vazir FD" panose="020B0603030804020204" pitchFamily="34" charset="-78"/>
                <a:sym typeface="Calibri"/>
              </a:rPr>
              <a:t>2</a:t>
            </a:r>
            <a:endParaRPr sz="1200" b="1">
              <a:latin typeface="Vazir FD" panose="020B0603030804020204" pitchFamily="34" charset="-78"/>
              <a:ea typeface="Calibri"/>
              <a:cs typeface="Vazir FD" panose="020B0603030804020204" pitchFamily="34" charset="-78"/>
              <a:sym typeface="Calibri"/>
            </a:endParaRPr>
          </a:p>
        </p:txBody>
      </p:sp>
      <p:sp>
        <p:nvSpPr>
          <p:cNvPr id="14" name="Google Shape;386;p45">
            <a:extLst>
              <a:ext uri="{FF2B5EF4-FFF2-40B4-BE49-F238E27FC236}">
                <a16:creationId xmlns:a16="http://schemas.microsoft.com/office/drawing/2014/main" id="{1FCB0D58-2C05-02C0-97DE-5DD161435028}"/>
              </a:ext>
            </a:extLst>
          </p:cNvPr>
          <p:cNvSpPr/>
          <p:nvPr/>
        </p:nvSpPr>
        <p:spPr>
          <a:xfrm>
            <a:off x="7181600" y="2211016"/>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 sz="1200" b="1">
                <a:latin typeface="Vazir FD" panose="020B0603030804020204" pitchFamily="34" charset="-78"/>
                <a:ea typeface="Calibri"/>
                <a:cs typeface="Vazir FD" panose="020B0603030804020204" pitchFamily="34" charset="-78"/>
                <a:sym typeface="Calibri"/>
              </a:rPr>
              <a:t>3</a:t>
            </a:r>
            <a:endParaRPr sz="1200" b="1">
              <a:latin typeface="Vazir FD" panose="020B0603030804020204" pitchFamily="34" charset="-78"/>
              <a:ea typeface="Calibri"/>
              <a:cs typeface="Vazir FD" panose="020B0603030804020204" pitchFamily="34" charset="-78"/>
              <a:sym typeface="Calibri"/>
            </a:endParaRPr>
          </a:p>
        </p:txBody>
      </p:sp>
      <p:sp>
        <p:nvSpPr>
          <p:cNvPr id="15" name="Google Shape;396;p45">
            <a:extLst>
              <a:ext uri="{FF2B5EF4-FFF2-40B4-BE49-F238E27FC236}">
                <a16:creationId xmlns:a16="http://schemas.microsoft.com/office/drawing/2014/main" id="{29633D6F-FBC4-77E4-2BE9-2562F1EEEE4F}"/>
              </a:ext>
            </a:extLst>
          </p:cNvPr>
          <p:cNvSpPr/>
          <p:nvPr/>
        </p:nvSpPr>
        <p:spPr>
          <a:xfrm>
            <a:off x="7181600" y="2831400"/>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 sz="1200" b="1">
                <a:latin typeface="Vazir FD" panose="020B0603030804020204" pitchFamily="34" charset="-78"/>
                <a:ea typeface="Calibri"/>
                <a:cs typeface="Vazir FD" panose="020B0603030804020204" pitchFamily="34" charset="-78"/>
                <a:sym typeface="Calibri"/>
              </a:rPr>
              <a:t>1</a:t>
            </a:r>
            <a:endParaRPr sz="1200" b="1">
              <a:latin typeface="Vazir FD" panose="020B0603030804020204" pitchFamily="34" charset="-78"/>
              <a:ea typeface="Calibri"/>
              <a:cs typeface="Vazir FD" panose="020B0603030804020204" pitchFamily="34" charset="-78"/>
              <a:sym typeface="Calibri"/>
            </a:endParaRPr>
          </a:p>
        </p:txBody>
      </p:sp>
      <p:sp>
        <p:nvSpPr>
          <p:cNvPr id="16" name="Google Shape;391;p45">
            <a:extLst>
              <a:ext uri="{FF2B5EF4-FFF2-40B4-BE49-F238E27FC236}">
                <a16:creationId xmlns:a16="http://schemas.microsoft.com/office/drawing/2014/main" id="{68306C35-B054-EE07-738B-096A459E4FFB}"/>
              </a:ext>
            </a:extLst>
          </p:cNvPr>
          <p:cNvSpPr/>
          <p:nvPr/>
        </p:nvSpPr>
        <p:spPr>
          <a:xfrm>
            <a:off x="7181600" y="390232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4</a:t>
            </a:r>
            <a:endParaRPr sz="1200" b="1" dirty="0">
              <a:latin typeface="Vazir FD" panose="020B0603030804020204" pitchFamily="34" charset="-78"/>
              <a:ea typeface="Calibri"/>
              <a:cs typeface="Vazir FD" panose="020B0603030804020204" pitchFamily="34" charset="-78"/>
              <a:sym typeface="Calibri"/>
            </a:endParaRPr>
          </a:p>
        </p:txBody>
      </p:sp>
      <p:sp>
        <p:nvSpPr>
          <p:cNvPr id="4" name="Arrow: Chevron 3">
            <a:extLst>
              <a:ext uri="{FF2B5EF4-FFF2-40B4-BE49-F238E27FC236}">
                <a16:creationId xmlns:a16="http://schemas.microsoft.com/office/drawing/2014/main" id="{52120EA4-CEF1-2F1D-83AC-DDFA868EA9B4}"/>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325B5698-CA76-987D-7A40-AF3333029F68}"/>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F4995C75-A3C8-8C49-5936-32976BE388E5}"/>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71188716-AC78-72BF-AEED-73AFDBE6838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927EBCCC-841A-16D7-50D1-8014692E4447}"/>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F7DFDF1B-B473-9947-6C56-8E843A5BB0F6}"/>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4BEC3E35-60D5-FD89-8F1A-7F96D44EDEC6}"/>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31C3DF4-6E50-AC55-F60D-4963DE7E0592}"/>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17" name="TextBox 16">
            <a:extLst>
              <a:ext uri="{FF2B5EF4-FFF2-40B4-BE49-F238E27FC236}">
                <a16:creationId xmlns:a16="http://schemas.microsoft.com/office/drawing/2014/main" id="{C241FE73-F7CD-05B4-2FF8-7ADBC7AEC4BE}"/>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8" name="TextBox 17">
            <a:extLst>
              <a:ext uri="{FF2B5EF4-FFF2-40B4-BE49-F238E27FC236}">
                <a16:creationId xmlns:a16="http://schemas.microsoft.com/office/drawing/2014/main" id="{995A2986-9830-D165-3813-94E8E16EB638}"/>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2AFBEA3C-55E2-3A89-2643-62575E87506A}"/>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37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 calcmode="lin" valueType="num">
                                      <p:cBhvr additive="base">
                                        <p:cTn id="7" dur="1000"/>
                                        <p:tgtEl>
                                          <p:spTgt spid="377"/>
                                        </p:tgtEl>
                                        <p:attrNameLst>
                                          <p:attrName>ppt_w</p:attrName>
                                        </p:attrNameLst>
                                      </p:cBhvr>
                                      <p:tavLst>
                                        <p:tav tm="0">
                                          <p:val>
                                            <p:strVal val="0"/>
                                          </p:val>
                                        </p:tav>
                                        <p:tav tm="100000">
                                          <p:val>
                                            <p:strVal val="#ppt_w"/>
                                          </p:val>
                                        </p:tav>
                                      </p:tavLst>
                                    </p:anim>
                                    <p:anim calcmode="lin" valueType="num">
                                      <p:cBhvr additive="base">
                                        <p:cTn id="8" dur="1000"/>
                                        <p:tgtEl>
                                          <p:spTgt spid="37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78"/>
                                        </p:tgtEl>
                                        <p:attrNameLst>
                                          <p:attrName>style.visibility</p:attrName>
                                        </p:attrNameLst>
                                      </p:cBhvr>
                                      <p:to>
                                        <p:strVal val="visible"/>
                                      </p:to>
                                    </p:set>
                                    <p:anim calcmode="lin" valueType="num">
                                      <p:cBhvr additive="base">
                                        <p:cTn id="13" dur="1000"/>
                                        <p:tgtEl>
                                          <p:spTgt spid="378"/>
                                        </p:tgtEl>
                                        <p:attrNameLst>
                                          <p:attrName>ppt_x</p:attrName>
                                        </p:attrNameLst>
                                      </p:cBhvr>
                                      <p:tavLst>
                                        <p:tav tm="0">
                                          <p:val>
                                            <p:strVal val="#ppt_x-1"/>
                                          </p:val>
                                        </p:tav>
                                        <p:tav tm="100000">
                                          <p:val>
                                            <p:strVal val="#ppt_x"/>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80"/>
                                        </p:tgtEl>
                                        <p:attrNameLst>
                                          <p:attrName>style.visibility</p:attrName>
                                        </p:attrNameLst>
                                      </p:cBhvr>
                                      <p:to>
                                        <p:strVal val="visible"/>
                                      </p:to>
                                    </p:set>
                                    <p:animEffect transition="in" filter="fade">
                                      <p:cBhvr>
                                        <p:cTn id="17" dur="1000"/>
                                        <p:tgtEl>
                                          <p:spTgt spid="380"/>
                                        </p:tgtEl>
                                      </p:cBhvr>
                                    </p:animEffect>
                                  </p:childTnLst>
                                </p:cTn>
                              </p:par>
                              <p:par>
                                <p:cTn id="18" presetID="10" presetClass="entr" presetSubtype="0" fill="hold" nodeType="withEffect">
                                  <p:stCondLst>
                                    <p:cond delay="0"/>
                                  </p:stCondLst>
                                  <p:childTnLst>
                                    <p:set>
                                      <p:cBhvr>
                                        <p:cTn id="19" dur="1" fill="hold">
                                          <p:stCondLst>
                                            <p:cond delay="0"/>
                                          </p:stCondLst>
                                        </p:cTn>
                                        <p:tgtEl>
                                          <p:spTgt spid="382"/>
                                        </p:tgtEl>
                                        <p:attrNameLst>
                                          <p:attrName>style.visibility</p:attrName>
                                        </p:attrNameLst>
                                      </p:cBhvr>
                                      <p:to>
                                        <p:strVal val="visible"/>
                                      </p:to>
                                    </p:set>
                                    <p:animEffect transition="in" filter="fade">
                                      <p:cBhvr>
                                        <p:cTn id="20" dur="1000"/>
                                        <p:tgtEl>
                                          <p:spTgt spid="382"/>
                                        </p:tgtEl>
                                      </p:cBhvr>
                                    </p:animEffect>
                                  </p:childTnLst>
                                </p:cTn>
                              </p:par>
                              <p:par>
                                <p:cTn id="21" presetID="10" presetClass="entr" presetSubtype="0" fill="hold" nodeType="withEffect">
                                  <p:stCondLst>
                                    <p:cond delay="0"/>
                                  </p:stCondLst>
                                  <p:childTnLst>
                                    <p:set>
                                      <p:cBhvr>
                                        <p:cTn id="22" dur="1" fill="hold">
                                          <p:stCondLst>
                                            <p:cond delay="0"/>
                                          </p:stCondLst>
                                        </p:cTn>
                                        <p:tgtEl>
                                          <p:spTgt spid="383"/>
                                        </p:tgtEl>
                                        <p:attrNameLst>
                                          <p:attrName>style.visibility</p:attrName>
                                        </p:attrNameLst>
                                      </p:cBhvr>
                                      <p:to>
                                        <p:strVal val="visible"/>
                                      </p:to>
                                    </p:set>
                                    <p:animEffect transition="in" filter="fade">
                                      <p:cBhvr>
                                        <p:cTn id="23" dur="1000"/>
                                        <p:tgtEl>
                                          <p:spTgt spid="383"/>
                                        </p:tgtEl>
                                      </p:cBhvr>
                                    </p:animEffect>
                                  </p:childTnLst>
                                </p:cTn>
                              </p:par>
                              <p:par>
                                <p:cTn id="24" presetID="10" presetClass="entr" presetSubtype="0" fill="hold" nodeType="with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par>
                          <p:cTn id="27" fill="hold">
                            <p:stCondLst>
                              <p:cond delay="2000"/>
                            </p:stCondLst>
                            <p:childTnLst>
                              <p:par>
                                <p:cTn id="28" presetID="2" presetClass="entr" presetSubtype="1" fill="hold" nodeType="afterEffect">
                                  <p:stCondLst>
                                    <p:cond delay="0"/>
                                  </p:stCondLst>
                                  <p:childTnLst>
                                    <p:set>
                                      <p:cBhvr>
                                        <p:cTn id="29" dur="1" fill="hold">
                                          <p:stCondLst>
                                            <p:cond delay="0"/>
                                          </p:stCondLst>
                                        </p:cTn>
                                        <p:tgtEl>
                                          <p:spTgt spid="379"/>
                                        </p:tgtEl>
                                        <p:attrNameLst>
                                          <p:attrName>style.visibility</p:attrName>
                                        </p:attrNameLst>
                                      </p:cBhvr>
                                      <p:to>
                                        <p:strVal val="visible"/>
                                      </p:to>
                                    </p:set>
                                    <p:anim calcmode="lin" valueType="num">
                                      <p:cBhvr additive="base">
                                        <p:cTn id="30" dur="1000"/>
                                        <p:tgtEl>
                                          <p:spTgt spid="379"/>
                                        </p:tgtEl>
                                        <p:attrNameLst>
                                          <p:attrName>ppt_y</p:attrName>
                                        </p:attrNameLst>
                                      </p:cBhvr>
                                      <p:tavLst>
                                        <p:tav tm="0">
                                          <p:val>
                                            <p:strVal val="#ppt_y-1"/>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81"/>
                                        </p:tgtEl>
                                        <p:attrNameLst>
                                          <p:attrName>style.visibility</p:attrName>
                                        </p:attrNameLst>
                                      </p:cBhvr>
                                      <p:to>
                                        <p:strVal val="visible"/>
                                      </p:to>
                                    </p:set>
                                    <p:anim calcmode="lin" valueType="num">
                                      <p:cBhvr additive="base">
                                        <p:cTn id="33" dur="1000"/>
                                        <p:tgtEl>
                                          <p:spTgt spid="381"/>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85"/>
                                        </p:tgtEl>
                                        <p:attrNameLst>
                                          <p:attrName>style.visibility</p:attrName>
                                        </p:attrNameLst>
                                      </p:cBhvr>
                                      <p:to>
                                        <p:strVal val="visible"/>
                                      </p:to>
                                    </p:set>
                                    <p:animEffect transition="in" filter="fade">
                                      <p:cBhvr>
                                        <p:cTn id="37" dur="1000"/>
                                        <p:tgtEl>
                                          <p:spTgt spid="385"/>
                                        </p:tgtEl>
                                      </p:cBhvr>
                                    </p:animEffect>
                                  </p:childTnLst>
                                </p:cTn>
                              </p:par>
                              <p:par>
                                <p:cTn id="38" presetID="10" presetClass="entr" presetSubtype="0" fill="hold" nodeType="withEffect">
                                  <p:stCondLst>
                                    <p:cond delay="0"/>
                                  </p:stCondLst>
                                  <p:childTnLst>
                                    <p:set>
                                      <p:cBhvr>
                                        <p:cTn id="39" dur="1" fill="hold">
                                          <p:stCondLst>
                                            <p:cond delay="0"/>
                                          </p:stCondLst>
                                        </p:cTn>
                                        <p:tgtEl>
                                          <p:spTgt spid="388"/>
                                        </p:tgtEl>
                                        <p:attrNameLst>
                                          <p:attrName>style.visibility</p:attrName>
                                        </p:attrNameLst>
                                      </p:cBhvr>
                                      <p:to>
                                        <p:strVal val="visible"/>
                                      </p:to>
                                    </p:set>
                                    <p:animEffect transition="in" filter="fade">
                                      <p:cBhvr>
                                        <p:cTn id="40" dur="1000"/>
                                        <p:tgtEl>
                                          <p:spTgt spid="388"/>
                                        </p:tgtEl>
                                      </p:cBhvr>
                                    </p:animEffect>
                                  </p:childTnLst>
                                </p:cTn>
                              </p:par>
                              <p:par>
                                <p:cTn id="41" presetID="10" presetClass="entr" presetSubtype="0" fill="hold" nodeType="withEffect">
                                  <p:stCondLst>
                                    <p:cond delay="0"/>
                                  </p:stCondLst>
                                  <p:childTnLst>
                                    <p:set>
                                      <p:cBhvr>
                                        <p:cTn id="42" dur="1" fill="hold">
                                          <p:stCondLst>
                                            <p:cond delay="0"/>
                                          </p:stCondLst>
                                        </p:cTn>
                                        <p:tgtEl>
                                          <p:spTgt spid="389"/>
                                        </p:tgtEl>
                                        <p:attrNameLst>
                                          <p:attrName>style.visibility</p:attrName>
                                        </p:attrNameLst>
                                      </p:cBhvr>
                                      <p:to>
                                        <p:strVal val="visible"/>
                                      </p:to>
                                    </p:set>
                                    <p:animEffect transition="in" filter="fade">
                                      <p:cBhvr>
                                        <p:cTn id="43" dur="1000"/>
                                        <p:tgtEl>
                                          <p:spTgt spid="389"/>
                                        </p:tgtEl>
                                      </p:cBhvr>
                                    </p:animEffect>
                                  </p:childTnLst>
                                </p:cTn>
                              </p:par>
                              <p:par>
                                <p:cTn id="44" presetID="10" presetClass="entr" presetSubtype="0" fill="hold" nodeType="withEffect">
                                  <p:stCondLst>
                                    <p:cond delay="0"/>
                                  </p:stCondLst>
                                  <p:childTnLst>
                                    <p:set>
                                      <p:cBhvr>
                                        <p:cTn id="45" dur="1" fill="hold">
                                          <p:stCondLst>
                                            <p:cond delay="0"/>
                                          </p:stCondLst>
                                        </p:cTn>
                                        <p:tgtEl>
                                          <p:spTgt spid="387"/>
                                        </p:tgtEl>
                                        <p:attrNameLst>
                                          <p:attrName>style.visibility</p:attrName>
                                        </p:attrNameLst>
                                      </p:cBhvr>
                                      <p:to>
                                        <p:strVal val="visible"/>
                                      </p:to>
                                    </p:set>
                                    <p:animEffect transition="in" filter="fade">
                                      <p:cBhvr>
                                        <p:cTn id="46" dur="1000"/>
                                        <p:tgtEl>
                                          <p:spTgt spid="387"/>
                                        </p:tgtEl>
                                      </p:cBhvr>
                                    </p:animEffect>
                                  </p:childTnLst>
                                </p:cTn>
                              </p:par>
                              <p:par>
                                <p:cTn id="47" presetID="10" presetClass="entr" presetSubtype="0" fill="hold" nodeType="withEffect">
                                  <p:stCondLst>
                                    <p:cond delay="0"/>
                                  </p:stCondLst>
                                  <p:childTnLst>
                                    <p:set>
                                      <p:cBhvr>
                                        <p:cTn id="48" dur="1" fill="hold">
                                          <p:stCondLst>
                                            <p:cond delay="0"/>
                                          </p:stCondLst>
                                        </p:cTn>
                                        <p:tgtEl>
                                          <p:spTgt spid="393"/>
                                        </p:tgtEl>
                                        <p:attrNameLst>
                                          <p:attrName>style.visibility</p:attrName>
                                        </p:attrNameLst>
                                      </p:cBhvr>
                                      <p:to>
                                        <p:strVal val="visible"/>
                                      </p:to>
                                    </p:set>
                                    <p:animEffect transition="in" filter="fade">
                                      <p:cBhvr>
                                        <p:cTn id="49" dur="1000"/>
                                        <p:tgtEl>
                                          <p:spTgt spid="393"/>
                                        </p:tgtEl>
                                      </p:cBhvr>
                                    </p:animEffect>
                                  </p:childTnLst>
                                </p:cTn>
                              </p:par>
                              <p:par>
                                <p:cTn id="50" presetID="10" presetClass="entr" presetSubtype="0" fill="hold" nodeType="withEffect">
                                  <p:stCondLst>
                                    <p:cond delay="0"/>
                                  </p:stCondLst>
                                  <p:childTnLst>
                                    <p:set>
                                      <p:cBhvr>
                                        <p:cTn id="51" dur="1" fill="hold">
                                          <p:stCondLst>
                                            <p:cond delay="0"/>
                                          </p:stCondLst>
                                        </p:cTn>
                                        <p:tgtEl>
                                          <p:spTgt spid="390"/>
                                        </p:tgtEl>
                                        <p:attrNameLst>
                                          <p:attrName>style.visibility</p:attrName>
                                        </p:attrNameLst>
                                      </p:cBhvr>
                                      <p:to>
                                        <p:strVal val="visible"/>
                                      </p:to>
                                    </p:set>
                                    <p:animEffect transition="in" filter="fade">
                                      <p:cBhvr>
                                        <p:cTn id="52" dur="1000"/>
                                        <p:tgtEl>
                                          <p:spTgt spid="390"/>
                                        </p:tgtEl>
                                      </p:cBhvr>
                                    </p:animEffect>
                                  </p:childTnLst>
                                </p:cTn>
                              </p:par>
                              <p:par>
                                <p:cTn id="53" presetID="10" presetClass="entr" presetSubtype="0" fill="hold" nodeType="withEffect">
                                  <p:stCondLst>
                                    <p:cond delay="0"/>
                                  </p:stCondLst>
                                  <p:childTnLst>
                                    <p:set>
                                      <p:cBhvr>
                                        <p:cTn id="54" dur="1" fill="hold">
                                          <p:stCondLst>
                                            <p:cond delay="0"/>
                                          </p:stCondLst>
                                        </p:cTn>
                                        <p:tgtEl>
                                          <p:spTgt spid="392"/>
                                        </p:tgtEl>
                                        <p:attrNameLst>
                                          <p:attrName>style.visibility</p:attrName>
                                        </p:attrNameLst>
                                      </p:cBhvr>
                                      <p:to>
                                        <p:strVal val="visible"/>
                                      </p:to>
                                    </p:set>
                                    <p:animEffect transition="in" filter="fade">
                                      <p:cBhvr>
                                        <p:cTn id="55" dur="1000"/>
                                        <p:tgtEl>
                                          <p:spTgt spid="392"/>
                                        </p:tgtEl>
                                      </p:cBhvr>
                                    </p:animEffect>
                                  </p:childTnLst>
                                </p:cTn>
                              </p:par>
                              <p:par>
                                <p:cTn id="56" presetID="10" presetClass="entr" presetSubtype="0" fill="hold" nodeType="withEffect">
                                  <p:stCondLst>
                                    <p:cond delay="0"/>
                                  </p:stCondLst>
                                  <p:childTnLst>
                                    <p:set>
                                      <p:cBhvr>
                                        <p:cTn id="57" dur="1" fill="hold">
                                          <p:stCondLst>
                                            <p:cond delay="0"/>
                                          </p:stCondLst>
                                        </p:cTn>
                                        <p:tgtEl>
                                          <p:spTgt spid="394"/>
                                        </p:tgtEl>
                                        <p:attrNameLst>
                                          <p:attrName>style.visibility</p:attrName>
                                        </p:attrNameLst>
                                      </p:cBhvr>
                                      <p:to>
                                        <p:strVal val="visible"/>
                                      </p:to>
                                    </p:set>
                                    <p:animEffect transition="in" filter="fade">
                                      <p:cBhvr>
                                        <p:cTn id="58" dur="1000"/>
                                        <p:tgtEl>
                                          <p:spTgt spid="394"/>
                                        </p:tgtEl>
                                      </p:cBhvr>
                                    </p:animEffect>
                                  </p:childTnLst>
                                </p:cTn>
                              </p:par>
                            </p:childTnLst>
                          </p:cTn>
                        </p:par>
                        <p:par>
                          <p:cTn id="59" fill="hold">
                            <p:stCondLst>
                              <p:cond delay="4000"/>
                            </p:stCondLst>
                            <p:childTnLst>
                              <p:par>
                                <p:cTn id="60" presetID="2" presetClass="entr" presetSubtype="2"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1500"/>
                                        <p:tgtEl>
                                          <p:spTgt spid="13"/>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1500"/>
                                        <p:tgtEl>
                                          <p:spTgt spid="14"/>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1500"/>
                                        <p:tgtEl>
                                          <p:spTgt spid="15"/>
                                        </p:tgtEl>
                                        <p:attrNameLst>
                                          <p:attrName>ppt_x</p:attrName>
                                        </p:attrNameLst>
                                      </p:cBhvr>
                                      <p:tavLst>
                                        <p:tav tm="0">
                                          <p:val>
                                            <p:strVal val="#ppt_x+1"/>
                                          </p:val>
                                        </p:tav>
                                        <p:tav tm="100000">
                                          <p:val>
                                            <p:strVal val="#ppt_x"/>
                                          </p:val>
                                        </p:tav>
                                      </p:tavLst>
                                    </p:anim>
                                  </p:childTnLst>
                                </p:cTn>
                              </p:par>
                              <p:par>
                                <p:cTn id="69" presetID="2" presetClass="entr" presetSubtype="2"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150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3" name="Google Shape;379;p45">
            <a:extLst>
              <a:ext uri="{FF2B5EF4-FFF2-40B4-BE49-F238E27FC236}">
                <a16:creationId xmlns:a16="http://schemas.microsoft.com/office/drawing/2014/main" id="{FBA6D9E9-3979-1427-1AB6-B31ED7EAB05B}"/>
              </a:ext>
            </a:extLst>
          </p:cNvPr>
          <p:cNvSpPr/>
          <p:nvPr/>
        </p:nvSpPr>
        <p:spPr>
          <a:xfrm>
            <a:off x="2490119" y="1398093"/>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رودی را به فینال ببرد</a:t>
            </a:r>
            <a:endParaRPr sz="1200" b="1" dirty="0">
              <a:latin typeface="Vazir FD" panose="020B0603030804020204" pitchFamily="34" charset="-78"/>
              <a:ea typeface="Calibri"/>
              <a:cs typeface="Vazir FD" panose="020B0603030804020204" pitchFamily="34" charset="-78"/>
              <a:sym typeface="Calibri"/>
            </a:endParaRPr>
          </a:p>
        </p:txBody>
      </p:sp>
      <p:cxnSp>
        <p:nvCxnSpPr>
          <p:cNvPr id="4" name="Google Shape;380;p45">
            <a:extLst>
              <a:ext uri="{FF2B5EF4-FFF2-40B4-BE49-F238E27FC236}">
                <a16:creationId xmlns:a16="http://schemas.microsoft.com/office/drawing/2014/main" id="{FAE44508-8BD5-08D6-1CDF-4CC2E59C1E54}"/>
              </a:ext>
            </a:extLst>
          </p:cNvPr>
          <p:cNvCxnSpPr>
            <a:cxnSpLocks/>
            <a:endCxn id="12" idx="1"/>
          </p:cNvCxnSpPr>
          <p:nvPr/>
        </p:nvCxnSpPr>
        <p:spPr>
          <a:xfrm>
            <a:off x="1325017" y="2677251"/>
            <a:ext cx="1165102" cy="524855"/>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382;p45">
            <a:extLst>
              <a:ext uri="{FF2B5EF4-FFF2-40B4-BE49-F238E27FC236}">
                <a16:creationId xmlns:a16="http://schemas.microsoft.com/office/drawing/2014/main" id="{4727EA8E-2DBA-5CF6-5C15-449D50916B02}"/>
              </a:ext>
            </a:extLst>
          </p:cNvPr>
          <p:cNvCxnSpPr>
            <a:cxnSpLocks/>
            <a:endCxn id="3" idx="1"/>
          </p:cNvCxnSpPr>
          <p:nvPr/>
        </p:nvCxnSpPr>
        <p:spPr>
          <a:xfrm flipV="1">
            <a:off x="1325017" y="1661343"/>
            <a:ext cx="1165102" cy="489408"/>
          </a:xfrm>
          <a:prstGeom prst="straightConnector1">
            <a:avLst/>
          </a:prstGeom>
          <a:noFill/>
          <a:ln w="9525" cap="flat" cmpd="sng">
            <a:solidFill>
              <a:schemeClr val="dk2"/>
            </a:solidFill>
            <a:prstDash val="solid"/>
            <a:round/>
            <a:headEnd type="none" w="med" len="med"/>
            <a:tailEnd type="triangle" w="med" len="med"/>
          </a:ln>
        </p:spPr>
      </p:cxnSp>
      <p:sp>
        <p:nvSpPr>
          <p:cNvPr id="6" name="Google Shape;383;p45">
            <a:extLst>
              <a:ext uri="{FF2B5EF4-FFF2-40B4-BE49-F238E27FC236}">
                <a16:creationId xmlns:a16="http://schemas.microsoft.com/office/drawing/2014/main" id="{CB1AF65E-15B0-3ADE-C650-E03BDDD228F2}"/>
              </a:ext>
            </a:extLst>
          </p:cNvPr>
          <p:cNvSpPr txBox="1"/>
          <p:nvPr/>
        </p:nvSpPr>
        <p:spPr>
          <a:xfrm>
            <a:off x="1534849" y="2849191"/>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sp>
        <p:nvSpPr>
          <p:cNvPr id="7" name="Google Shape;384;p45">
            <a:extLst>
              <a:ext uri="{FF2B5EF4-FFF2-40B4-BE49-F238E27FC236}">
                <a16:creationId xmlns:a16="http://schemas.microsoft.com/office/drawing/2014/main" id="{72D0A09D-07A0-4446-7362-81D98A759BC2}"/>
              </a:ext>
            </a:extLst>
          </p:cNvPr>
          <p:cNvSpPr txBox="1"/>
          <p:nvPr/>
        </p:nvSpPr>
        <p:spPr>
          <a:xfrm>
            <a:off x="1533007" y="164612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cxnSp>
        <p:nvCxnSpPr>
          <p:cNvPr id="8" name="Google Shape;385;p45">
            <a:extLst>
              <a:ext uri="{FF2B5EF4-FFF2-40B4-BE49-F238E27FC236}">
                <a16:creationId xmlns:a16="http://schemas.microsoft.com/office/drawing/2014/main" id="{8240B76A-F234-CF89-7212-674352AF8FDE}"/>
              </a:ext>
            </a:extLst>
          </p:cNvPr>
          <p:cNvCxnSpPr>
            <a:cxnSpLocks/>
            <a:stCxn id="3" idx="2"/>
            <a:endCxn id="18" idx="1"/>
          </p:cNvCxnSpPr>
          <p:nvPr/>
        </p:nvCxnSpPr>
        <p:spPr>
          <a:xfrm>
            <a:off x="2978819" y="1924593"/>
            <a:ext cx="1285748" cy="242539"/>
          </a:xfrm>
          <a:prstGeom prst="straightConnector1">
            <a:avLst/>
          </a:prstGeom>
          <a:noFill/>
          <a:ln w="9525" cap="flat" cmpd="sng">
            <a:solidFill>
              <a:schemeClr val="dk2"/>
            </a:solidFill>
            <a:prstDash val="solid"/>
            <a:round/>
            <a:headEnd type="none" w="med" len="med"/>
            <a:tailEnd type="triangle" w="med" len="med"/>
          </a:ln>
        </p:spPr>
      </p:cxnSp>
      <p:sp>
        <p:nvSpPr>
          <p:cNvPr id="9" name="Google Shape;387;p45">
            <a:extLst>
              <a:ext uri="{FF2B5EF4-FFF2-40B4-BE49-F238E27FC236}">
                <a16:creationId xmlns:a16="http://schemas.microsoft.com/office/drawing/2014/main" id="{CC5150F2-AFF1-4713-CC3B-26B97A8760A5}"/>
              </a:ext>
            </a:extLst>
          </p:cNvPr>
          <p:cNvSpPr txBox="1"/>
          <p:nvPr/>
        </p:nvSpPr>
        <p:spPr>
          <a:xfrm>
            <a:off x="3415143" y="2024864"/>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10" name="Google Shape;388;p45">
            <a:extLst>
              <a:ext uri="{FF2B5EF4-FFF2-40B4-BE49-F238E27FC236}">
                <a16:creationId xmlns:a16="http://schemas.microsoft.com/office/drawing/2014/main" id="{27BBF55B-5A59-7D49-6D4A-8C5E686E97C1}"/>
              </a:ext>
            </a:extLst>
          </p:cNvPr>
          <p:cNvCxnSpPr>
            <a:cxnSpLocks/>
            <a:stCxn id="3" idx="0"/>
            <a:endCxn id="17" idx="1"/>
          </p:cNvCxnSpPr>
          <p:nvPr/>
        </p:nvCxnSpPr>
        <p:spPr>
          <a:xfrm flipV="1">
            <a:off x="2978819" y="1120148"/>
            <a:ext cx="1285748" cy="277945"/>
          </a:xfrm>
          <a:prstGeom prst="straightConnector1">
            <a:avLst/>
          </a:prstGeom>
          <a:noFill/>
          <a:ln w="9525" cap="flat" cmpd="sng">
            <a:solidFill>
              <a:schemeClr val="dk2"/>
            </a:solidFill>
            <a:prstDash val="solid"/>
            <a:round/>
            <a:headEnd type="none" w="med" len="med"/>
            <a:tailEnd type="triangle" w="med" len="med"/>
          </a:ln>
        </p:spPr>
      </p:cxnSp>
      <p:sp>
        <p:nvSpPr>
          <p:cNvPr id="11" name="Google Shape;389;p45">
            <a:extLst>
              <a:ext uri="{FF2B5EF4-FFF2-40B4-BE49-F238E27FC236}">
                <a16:creationId xmlns:a16="http://schemas.microsoft.com/office/drawing/2014/main" id="{25DDD7F4-7A33-DA2F-1DAD-668A3BC7C7D4}"/>
              </a:ext>
            </a:extLst>
          </p:cNvPr>
          <p:cNvSpPr txBox="1"/>
          <p:nvPr/>
        </p:nvSpPr>
        <p:spPr>
          <a:xfrm>
            <a:off x="3415143" y="971242"/>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12" name="Google Shape;381;p45">
            <a:extLst>
              <a:ext uri="{FF2B5EF4-FFF2-40B4-BE49-F238E27FC236}">
                <a16:creationId xmlns:a16="http://schemas.microsoft.com/office/drawing/2014/main" id="{A1A25B11-380F-3AE5-BAFB-35BBA8A7C37C}"/>
              </a:ext>
            </a:extLst>
          </p:cNvPr>
          <p:cNvSpPr/>
          <p:nvPr/>
        </p:nvSpPr>
        <p:spPr>
          <a:xfrm>
            <a:off x="2490119" y="2938856"/>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رودی ببرد</a:t>
            </a:r>
            <a:endParaRPr sz="1200" b="1" dirty="0">
              <a:latin typeface="Vazir FD" panose="020B0603030804020204" pitchFamily="34" charset="-78"/>
              <a:ea typeface="Calibri"/>
              <a:cs typeface="Vazir FD" panose="020B0603030804020204" pitchFamily="34" charset="-78"/>
              <a:sym typeface="Calibri"/>
            </a:endParaRPr>
          </a:p>
        </p:txBody>
      </p:sp>
      <p:cxnSp>
        <p:nvCxnSpPr>
          <p:cNvPr id="13" name="Google Shape;390;p45">
            <a:extLst>
              <a:ext uri="{FF2B5EF4-FFF2-40B4-BE49-F238E27FC236}">
                <a16:creationId xmlns:a16="http://schemas.microsoft.com/office/drawing/2014/main" id="{6561EB53-126A-557D-18E2-C3CB2C3F9124}"/>
              </a:ext>
            </a:extLst>
          </p:cNvPr>
          <p:cNvCxnSpPr>
            <a:cxnSpLocks/>
            <a:stCxn id="12" idx="2"/>
            <a:endCxn id="20" idx="1"/>
          </p:cNvCxnSpPr>
          <p:nvPr/>
        </p:nvCxnSpPr>
        <p:spPr>
          <a:xfrm>
            <a:off x="2978819" y="3465356"/>
            <a:ext cx="1285748" cy="210903"/>
          </a:xfrm>
          <a:prstGeom prst="straightConnector1">
            <a:avLst/>
          </a:prstGeom>
          <a:noFill/>
          <a:ln w="9525" cap="flat" cmpd="sng">
            <a:solidFill>
              <a:schemeClr val="dk2"/>
            </a:solidFill>
            <a:prstDash val="solid"/>
            <a:round/>
            <a:headEnd type="none" w="med" len="med"/>
            <a:tailEnd type="triangle" w="med" len="med"/>
          </a:ln>
        </p:spPr>
      </p:cxnSp>
      <p:sp>
        <p:nvSpPr>
          <p:cNvPr id="14" name="Google Shape;392;p45">
            <a:extLst>
              <a:ext uri="{FF2B5EF4-FFF2-40B4-BE49-F238E27FC236}">
                <a16:creationId xmlns:a16="http://schemas.microsoft.com/office/drawing/2014/main" id="{770D7433-4951-847C-6B4C-F5B9CD694EFC}"/>
              </a:ext>
            </a:extLst>
          </p:cNvPr>
          <p:cNvSpPr txBox="1"/>
          <p:nvPr/>
        </p:nvSpPr>
        <p:spPr>
          <a:xfrm>
            <a:off x="3467519" y="351770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15" name="Google Shape;393;p45">
            <a:extLst>
              <a:ext uri="{FF2B5EF4-FFF2-40B4-BE49-F238E27FC236}">
                <a16:creationId xmlns:a16="http://schemas.microsoft.com/office/drawing/2014/main" id="{83E34C8D-65F9-AA05-95F2-B5458BFF957E}"/>
              </a:ext>
            </a:extLst>
          </p:cNvPr>
          <p:cNvCxnSpPr>
            <a:cxnSpLocks/>
            <a:stCxn id="12" idx="0"/>
            <a:endCxn id="19" idx="1"/>
          </p:cNvCxnSpPr>
          <p:nvPr/>
        </p:nvCxnSpPr>
        <p:spPr>
          <a:xfrm flipV="1">
            <a:off x="2978819" y="2763455"/>
            <a:ext cx="1285748" cy="175401"/>
          </a:xfrm>
          <a:prstGeom prst="straightConnector1">
            <a:avLst/>
          </a:prstGeom>
          <a:noFill/>
          <a:ln w="9525" cap="flat" cmpd="sng">
            <a:solidFill>
              <a:schemeClr val="dk2"/>
            </a:solidFill>
            <a:prstDash val="solid"/>
            <a:round/>
            <a:headEnd type="none" w="med" len="med"/>
            <a:tailEnd type="triangle" w="med" len="med"/>
          </a:ln>
        </p:spPr>
      </p:cxnSp>
      <p:sp>
        <p:nvSpPr>
          <p:cNvPr id="16" name="Google Shape;394;p45">
            <a:extLst>
              <a:ext uri="{FF2B5EF4-FFF2-40B4-BE49-F238E27FC236}">
                <a16:creationId xmlns:a16="http://schemas.microsoft.com/office/drawing/2014/main" id="{CF558F47-303B-1563-6254-513687F8BC5A}"/>
              </a:ext>
            </a:extLst>
          </p:cNvPr>
          <p:cNvSpPr txBox="1"/>
          <p:nvPr/>
        </p:nvSpPr>
        <p:spPr>
          <a:xfrm>
            <a:off x="3467519" y="2531703"/>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17" name="Google Shape;395;p45">
            <a:extLst>
              <a:ext uri="{FF2B5EF4-FFF2-40B4-BE49-F238E27FC236}">
                <a16:creationId xmlns:a16="http://schemas.microsoft.com/office/drawing/2014/main" id="{019EDA21-1BAE-F071-2692-95BC3D261D15}"/>
              </a:ext>
            </a:extLst>
          </p:cNvPr>
          <p:cNvSpPr/>
          <p:nvPr/>
        </p:nvSpPr>
        <p:spPr>
          <a:xfrm>
            <a:off x="4264567" y="856898"/>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050" b="1" dirty="0">
                <a:latin typeface="Vazir FD" panose="020B0603030804020204" pitchFamily="34" charset="-78"/>
                <a:ea typeface="Calibri"/>
                <a:cs typeface="Vazir FD" panose="020B0603030804020204" pitchFamily="34" charset="-78"/>
                <a:sym typeface="Calibri"/>
              </a:rPr>
              <a:t>احتمال برد نزدیک به صفر</a:t>
            </a:r>
            <a:endParaRPr sz="1050" b="1" dirty="0">
              <a:latin typeface="Vazir FD" panose="020B0603030804020204" pitchFamily="34" charset="-78"/>
              <a:ea typeface="Calibri"/>
              <a:cs typeface="Vazir FD" panose="020B0603030804020204" pitchFamily="34" charset="-78"/>
              <a:sym typeface="Calibri"/>
            </a:endParaRPr>
          </a:p>
        </p:txBody>
      </p:sp>
      <p:sp>
        <p:nvSpPr>
          <p:cNvPr id="18" name="Google Shape;386;p45">
            <a:extLst>
              <a:ext uri="{FF2B5EF4-FFF2-40B4-BE49-F238E27FC236}">
                <a16:creationId xmlns:a16="http://schemas.microsoft.com/office/drawing/2014/main" id="{A2148E31-858C-3ED7-66E8-7DF06B9914B9}"/>
              </a:ext>
            </a:extLst>
          </p:cNvPr>
          <p:cNvSpPr/>
          <p:nvPr/>
        </p:nvSpPr>
        <p:spPr>
          <a:xfrm>
            <a:off x="4264567" y="1903882"/>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احتمال برد کمتر از 50%</a:t>
            </a:r>
            <a:endParaRPr sz="1200" b="1" dirty="0">
              <a:latin typeface="Vazir FD" panose="020B0603030804020204" pitchFamily="34" charset="-78"/>
              <a:ea typeface="Calibri"/>
              <a:cs typeface="Vazir FD" panose="020B0603030804020204" pitchFamily="34" charset="-78"/>
              <a:sym typeface="Calibri"/>
            </a:endParaRPr>
          </a:p>
        </p:txBody>
      </p:sp>
      <p:sp>
        <p:nvSpPr>
          <p:cNvPr id="19" name="Google Shape;396;p45">
            <a:extLst>
              <a:ext uri="{FF2B5EF4-FFF2-40B4-BE49-F238E27FC236}">
                <a16:creationId xmlns:a16="http://schemas.microsoft.com/office/drawing/2014/main" id="{461E7E2E-3FD4-A8CB-CFBD-7E38C423018E}"/>
              </a:ext>
            </a:extLst>
          </p:cNvPr>
          <p:cNvSpPr/>
          <p:nvPr/>
        </p:nvSpPr>
        <p:spPr>
          <a:xfrm>
            <a:off x="4264567" y="2500205"/>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050" b="1" dirty="0">
                <a:latin typeface="Vazir FD" panose="020B0603030804020204" pitchFamily="34" charset="-78"/>
                <a:ea typeface="Calibri"/>
                <a:cs typeface="Vazir FD" panose="020B0603030804020204" pitchFamily="34" charset="-78"/>
                <a:sym typeface="Calibri"/>
              </a:rPr>
              <a:t>احتمال برد نزدیک به صفر</a:t>
            </a:r>
            <a:endParaRPr sz="1050" b="1" dirty="0">
              <a:latin typeface="Vazir FD" panose="020B0603030804020204" pitchFamily="34" charset="-78"/>
              <a:ea typeface="Calibri"/>
              <a:cs typeface="Vazir FD" panose="020B0603030804020204" pitchFamily="34" charset="-78"/>
              <a:sym typeface="Calibri"/>
            </a:endParaRPr>
          </a:p>
        </p:txBody>
      </p:sp>
      <p:sp>
        <p:nvSpPr>
          <p:cNvPr id="20" name="Google Shape;391;p45">
            <a:extLst>
              <a:ext uri="{FF2B5EF4-FFF2-40B4-BE49-F238E27FC236}">
                <a16:creationId xmlns:a16="http://schemas.microsoft.com/office/drawing/2014/main" id="{0EEC373C-9DC9-4BB6-D579-77EBDFFF6101}"/>
              </a:ext>
            </a:extLst>
          </p:cNvPr>
          <p:cNvSpPr/>
          <p:nvPr/>
        </p:nvSpPr>
        <p:spPr>
          <a:xfrm>
            <a:off x="4264567" y="3413009"/>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کیلی، ریچ را به فینال ببرد</a:t>
            </a:r>
            <a:endParaRPr sz="1200" b="1" dirty="0">
              <a:latin typeface="Vazir FD" panose="020B0603030804020204" pitchFamily="34" charset="-78"/>
              <a:ea typeface="Calibri"/>
              <a:cs typeface="Vazir FD" panose="020B0603030804020204" pitchFamily="34" charset="-78"/>
              <a:sym typeface="Calibri"/>
            </a:endParaRPr>
          </a:p>
        </p:txBody>
      </p:sp>
      <p:cxnSp>
        <p:nvCxnSpPr>
          <p:cNvPr id="27" name="Google Shape;385;p45">
            <a:extLst>
              <a:ext uri="{FF2B5EF4-FFF2-40B4-BE49-F238E27FC236}">
                <a16:creationId xmlns:a16="http://schemas.microsoft.com/office/drawing/2014/main" id="{D0718ECA-496C-E8A8-B1FE-4E8B6D4B1491}"/>
              </a:ext>
            </a:extLst>
          </p:cNvPr>
          <p:cNvCxnSpPr>
            <a:cxnSpLocks/>
            <a:stCxn id="20" idx="2"/>
            <a:endCxn id="21" idx="1"/>
          </p:cNvCxnSpPr>
          <p:nvPr/>
        </p:nvCxnSpPr>
        <p:spPr>
          <a:xfrm>
            <a:off x="4753267" y="3939509"/>
            <a:ext cx="1336088" cy="220240"/>
          </a:xfrm>
          <a:prstGeom prst="straightConnector1">
            <a:avLst/>
          </a:prstGeom>
          <a:noFill/>
          <a:ln w="9525" cap="flat" cmpd="sng">
            <a:solidFill>
              <a:schemeClr val="dk2"/>
            </a:solidFill>
            <a:prstDash val="solid"/>
            <a:round/>
            <a:headEnd type="none" w="med" len="med"/>
            <a:tailEnd type="triangle" w="med" len="med"/>
          </a:ln>
        </p:spPr>
      </p:cxnSp>
      <p:sp>
        <p:nvSpPr>
          <p:cNvPr id="28" name="Google Shape;387;p45">
            <a:extLst>
              <a:ext uri="{FF2B5EF4-FFF2-40B4-BE49-F238E27FC236}">
                <a16:creationId xmlns:a16="http://schemas.microsoft.com/office/drawing/2014/main" id="{78C56CA6-F43F-F733-1739-A86131F49F30}"/>
              </a:ext>
            </a:extLst>
          </p:cNvPr>
          <p:cNvSpPr txBox="1"/>
          <p:nvPr/>
        </p:nvSpPr>
        <p:spPr>
          <a:xfrm>
            <a:off x="5279767" y="4029466"/>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sz="1200" b="1" dirty="0">
                <a:latin typeface="Vazir FD" panose="020B0603030804020204" pitchFamily="34" charset="-78"/>
                <a:ea typeface="Calibri"/>
                <a:cs typeface="Vazir FD" panose="020B0603030804020204" pitchFamily="34" charset="-78"/>
                <a:sym typeface="Calibri"/>
              </a:rPr>
              <a:t>خیر</a:t>
            </a:r>
            <a:endParaRPr sz="1200" b="1" dirty="0">
              <a:latin typeface="Vazir FD" panose="020B0603030804020204" pitchFamily="34" charset="-78"/>
              <a:ea typeface="Calibri"/>
              <a:cs typeface="Vazir FD" panose="020B0603030804020204" pitchFamily="34" charset="-78"/>
              <a:sym typeface="Calibri"/>
            </a:endParaRPr>
          </a:p>
        </p:txBody>
      </p:sp>
      <p:cxnSp>
        <p:nvCxnSpPr>
          <p:cNvPr id="29" name="Google Shape;388;p45">
            <a:extLst>
              <a:ext uri="{FF2B5EF4-FFF2-40B4-BE49-F238E27FC236}">
                <a16:creationId xmlns:a16="http://schemas.microsoft.com/office/drawing/2014/main" id="{E6ED88EF-29E0-7F5E-D9CA-EAF363C5FF00}"/>
              </a:ext>
            </a:extLst>
          </p:cNvPr>
          <p:cNvCxnSpPr>
            <a:cxnSpLocks/>
            <a:stCxn id="20" idx="0"/>
            <a:endCxn id="31" idx="1"/>
          </p:cNvCxnSpPr>
          <p:nvPr/>
        </p:nvCxnSpPr>
        <p:spPr>
          <a:xfrm flipV="1">
            <a:off x="4753267" y="3214116"/>
            <a:ext cx="1323548" cy="198893"/>
          </a:xfrm>
          <a:prstGeom prst="straightConnector1">
            <a:avLst/>
          </a:prstGeom>
          <a:noFill/>
          <a:ln w="9525" cap="flat" cmpd="sng">
            <a:solidFill>
              <a:schemeClr val="dk2"/>
            </a:solidFill>
            <a:prstDash val="solid"/>
            <a:round/>
            <a:headEnd type="none" w="med" len="med"/>
            <a:tailEnd type="triangle" w="med" len="med"/>
          </a:ln>
        </p:spPr>
      </p:cxnSp>
      <p:sp>
        <p:nvSpPr>
          <p:cNvPr id="30" name="Google Shape;389;p45">
            <a:extLst>
              <a:ext uri="{FF2B5EF4-FFF2-40B4-BE49-F238E27FC236}">
                <a16:creationId xmlns:a16="http://schemas.microsoft.com/office/drawing/2014/main" id="{69AE1305-EE4E-B50C-DAEB-8AB7DE791534}"/>
              </a:ext>
            </a:extLst>
          </p:cNvPr>
          <p:cNvSpPr txBox="1"/>
          <p:nvPr/>
        </p:nvSpPr>
        <p:spPr>
          <a:xfrm>
            <a:off x="5279767" y="3007304"/>
            <a:ext cx="4509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200" b="1" dirty="0">
                <a:latin typeface="Vazir FD" panose="020B0603030804020204" pitchFamily="34" charset="-78"/>
                <a:ea typeface="Calibri"/>
                <a:cs typeface="Vazir FD" panose="020B0603030804020204" pitchFamily="34" charset="-78"/>
                <a:sym typeface="Calibri"/>
              </a:rPr>
              <a:t>بله</a:t>
            </a:r>
            <a:endParaRPr sz="1200" b="1" dirty="0">
              <a:latin typeface="Vazir FD" panose="020B0603030804020204" pitchFamily="34" charset="-78"/>
              <a:ea typeface="Calibri"/>
              <a:cs typeface="Vazir FD" panose="020B0603030804020204" pitchFamily="34" charset="-78"/>
              <a:sym typeface="Calibri"/>
            </a:endParaRPr>
          </a:p>
        </p:txBody>
      </p:sp>
      <p:sp>
        <p:nvSpPr>
          <p:cNvPr id="31" name="Google Shape;395;p45">
            <a:extLst>
              <a:ext uri="{FF2B5EF4-FFF2-40B4-BE49-F238E27FC236}">
                <a16:creationId xmlns:a16="http://schemas.microsoft.com/office/drawing/2014/main" id="{9A4567DE-4E13-478A-BE7F-08973961DAC1}"/>
              </a:ext>
            </a:extLst>
          </p:cNvPr>
          <p:cNvSpPr/>
          <p:nvPr/>
        </p:nvSpPr>
        <p:spPr>
          <a:xfrm>
            <a:off x="6076815" y="2950866"/>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100" b="1" dirty="0">
                <a:latin typeface="Vazir FD" panose="020B0603030804020204" pitchFamily="34" charset="-78"/>
                <a:ea typeface="Calibri"/>
                <a:cs typeface="Vazir FD" panose="020B0603030804020204" pitchFamily="34" charset="-78"/>
                <a:sym typeface="Calibri"/>
              </a:rPr>
              <a:t>احتمال برد بیشتر از 50%</a:t>
            </a:r>
            <a:endParaRPr sz="1100" b="1" dirty="0">
              <a:latin typeface="Vazir FD" panose="020B0603030804020204" pitchFamily="34" charset="-78"/>
              <a:ea typeface="Calibri"/>
              <a:cs typeface="Vazir FD" panose="020B0603030804020204" pitchFamily="34" charset="-78"/>
              <a:sym typeface="Calibri"/>
            </a:endParaRPr>
          </a:p>
        </p:txBody>
      </p:sp>
      <p:sp>
        <p:nvSpPr>
          <p:cNvPr id="393" name="Google Shape;363;p44">
            <a:extLst>
              <a:ext uri="{FF2B5EF4-FFF2-40B4-BE49-F238E27FC236}">
                <a16:creationId xmlns:a16="http://schemas.microsoft.com/office/drawing/2014/main" id="{AD106B86-0E0D-FB6D-4722-5F9A6BE76BEA}"/>
              </a:ext>
            </a:extLst>
          </p:cNvPr>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cs typeface="Vazir FD" panose="020B0603030804020204" pitchFamily="34" charset="-78"/>
                <a:sym typeface="Public Sans"/>
              </a:rPr>
              <a:t>درخت بازی</a:t>
            </a:r>
            <a:endParaRPr lang="fa-IR" sz="4000" b="1" dirty="0">
              <a:solidFill>
                <a:srgbClr val="272665"/>
              </a:solidFill>
              <a:latin typeface="Vazir FD" panose="020B0603030804020204" pitchFamily="34" charset="-78"/>
              <a:cs typeface="Vazir FD" panose="020B0603030804020204" pitchFamily="34" charset="-78"/>
              <a:sym typeface="Rubik Black"/>
            </a:endParaRPr>
          </a:p>
        </p:txBody>
      </p:sp>
      <p:sp>
        <p:nvSpPr>
          <p:cNvPr id="21" name="Google Shape;395;p45">
            <a:extLst>
              <a:ext uri="{FF2B5EF4-FFF2-40B4-BE49-F238E27FC236}">
                <a16:creationId xmlns:a16="http://schemas.microsoft.com/office/drawing/2014/main" id="{D403BAAD-8A68-5940-7462-F8CDA63951B1}"/>
              </a:ext>
            </a:extLst>
          </p:cNvPr>
          <p:cNvSpPr/>
          <p:nvPr/>
        </p:nvSpPr>
        <p:spPr>
          <a:xfrm>
            <a:off x="6089355" y="3896499"/>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b="1" dirty="0">
                <a:latin typeface="Vazir FD" panose="020B0603030804020204" pitchFamily="34" charset="-78"/>
                <a:ea typeface="Calibri"/>
                <a:cs typeface="Vazir FD" panose="020B0603030804020204" pitchFamily="34" charset="-78"/>
                <a:sym typeface="Calibri"/>
              </a:rPr>
              <a:t>احتمال برد صفر</a:t>
            </a:r>
            <a:endParaRPr sz="1200" b="1" dirty="0">
              <a:latin typeface="Vazir FD" panose="020B0603030804020204" pitchFamily="34" charset="-78"/>
              <a:ea typeface="Calibri"/>
              <a:cs typeface="Vazir FD" panose="020B0603030804020204" pitchFamily="34" charset="-78"/>
              <a:sym typeface="Calibri"/>
            </a:endParaRPr>
          </a:p>
        </p:txBody>
      </p:sp>
      <p:sp>
        <p:nvSpPr>
          <p:cNvPr id="23" name="Google Shape;395;p45">
            <a:extLst>
              <a:ext uri="{FF2B5EF4-FFF2-40B4-BE49-F238E27FC236}">
                <a16:creationId xmlns:a16="http://schemas.microsoft.com/office/drawing/2014/main" id="{CD4E68CC-FCE8-0FE0-497E-AAE743F16578}"/>
              </a:ext>
            </a:extLst>
          </p:cNvPr>
          <p:cNvSpPr/>
          <p:nvPr/>
        </p:nvSpPr>
        <p:spPr>
          <a:xfrm>
            <a:off x="836317" y="2150751"/>
            <a:ext cx="977400" cy="526500"/>
          </a:xfrm>
          <a:prstGeom prst="flowChartAlternateProcess">
            <a:avLst/>
          </a:prstGeom>
          <a:solidFill>
            <a:srgbClr val="DFC9EF"/>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b="1" dirty="0" err="1">
                <a:latin typeface="Vazir FD" panose="020B0603030804020204" pitchFamily="34" charset="-78"/>
                <a:ea typeface="Calibri"/>
                <a:cs typeface="Vazir FD" panose="020B0603030804020204" pitchFamily="34" charset="-78"/>
                <a:sym typeface="Calibri"/>
              </a:rPr>
              <a:t>ریچ</a:t>
            </a:r>
            <a:r>
              <a:rPr lang="fa-IR" sz="1200" b="1" dirty="0">
                <a:latin typeface="Vazir FD" panose="020B0603030804020204" pitchFamily="34" charset="-78"/>
                <a:ea typeface="Calibri"/>
                <a:cs typeface="Vazir FD" panose="020B0603030804020204" pitchFamily="34" charset="-78"/>
                <a:sym typeface="Calibri"/>
              </a:rPr>
              <a:t> ببرد</a:t>
            </a:r>
            <a:endParaRPr sz="1200" b="1" dirty="0">
              <a:latin typeface="Vazir FD" panose="020B0603030804020204" pitchFamily="34" charset="-78"/>
              <a:ea typeface="Calibri"/>
              <a:cs typeface="Vazir FD" panose="020B0603030804020204" pitchFamily="34" charset="-78"/>
              <a:sym typeface="Calibri"/>
            </a:endParaRPr>
          </a:p>
        </p:txBody>
      </p:sp>
      <p:sp>
        <p:nvSpPr>
          <p:cNvPr id="2" name="Arrow: Chevron 1">
            <a:extLst>
              <a:ext uri="{FF2B5EF4-FFF2-40B4-BE49-F238E27FC236}">
                <a16:creationId xmlns:a16="http://schemas.microsoft.com/office/drawing/2014/main" id="{F7EC510C-BCBD-3EC4-0E56-EDCA1FC4012B}"/>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Chevron 21">
            <a:extLst>
              <a:ext uri="{FF2B5EF4-FFF2-40B4-BE49-F238E27FC236}">
                <a16:creationId xmlns:a16="http://schemas.microsoft.com/office/drawing/2014/main" id="{80FADE2C-A823-EA5E-9DFB-9319C098FD9A}"/>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D9F84DC8-B7A1-7FDE-C5E2-B5F0C6E1F37F}"/>
              </a:ext>
            </a:extLst>
          </p:cNvPr>
          <p:cNvSpPr/>
          <p:nvPr/>
        </p:nvSpPr>
        <p:spPr>
          <a:xfrm rot="10800000">
            <a:off x="3100956"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hevron 24">
            <a:extLst>
              <a:ext uri="{FF2B5EF4-FFF2-40B4-BE49-F238E27FC236}">
                <a16:creationId xmlns:a16="http://schemas.microsoft.com/office/drawing/2014/main" id="{C7C534AC-A00E-9A52-EB86-D91A9C0201B1}"/>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69841107-DA70-8052-6120-8BD3BC678A5A}"/>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167D3499-7DDA-250F-8F98-FC0B9A9B1A6C}"/>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34" name="TextBox 33">
            <a:extLst>
              <a:ext uri="{FF2B5EF4-FFF2-40B4-BE49-F238E27FC236}">
                <a16:creationId xmlns:a16="http://schemas.microsoft.com/office/drawing/2014/main" id="{5AE88D5E-183F-596D-363A-4BA5748004B0}"/>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35" name="TextBox 34">
            <a:extLst>
              <a:ext uri="{FF2B5EF4-FFF2-40B4-BE49-F238E27FC236}">
                <a16:creationId xmlns:a16="http://schemas.microsoft.com/office/drawing/2014/main" id="{1CDDF2DB-4478-D12C-1D31-31A77B5122FA}"/>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استقرای قهقرایی</a:t>
            </a:r>
            <a:endParaRPr lang="en-US" b="1" dirty="0">
              <a:solidFill>
                <a:schemeClr val="bg1"/>
              </a:solidFill>
              <a:latin typeface="Vazir FD" panose="020B0603030804020204" pitchFamily="34" charset="-78"/>
              <a:cs typeface="Vazir FD" panose="020B0603030804020204" pitchFamily="34" charset="-78"/>
            </a:endParaRPr>
          </a:p>
        </p:txBody>
      </p:sp>
      <p:sp>
        <p:nvSpPr>
          <p:cNvPr id="36" name="TextBox 35">
            <a:extLst>
              <a:ext uri="{FF2B5EF4-FFF2-40B4-BE49-F238E27FC236}">
                <a16:creationId xmlns:a16="http://schemas.microsoft.com/office/drawing/2014/main" id="{963986AF-2C0C-47DB-DA79-E44CA07D1054}"/>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37" name="TextBox 36">
            <a:extLst>
              <a:ext uri="{FF2B5EF4-FFF2-40B4-BE49-F238E27FC236}">
                <a16:creationId xmlns:a16="http://schemas.microsoft.com/office/drawing/2014/main" id="{8839B275-0E6F-00E9-8519-3A25D658D6F0}"/>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8" name="TextBox 37">
            <a:extLst>
              <a:ext uri="{FF2B5EF4-FFF2-40B4-BE49-F238E27FC236}">
                <a16:creationId xmlns:a16="http://schemas.microsoft.com/office/drawing/2014/main" id="{023B2A02-E270-1686-6FD9-8F7CEF39CED8}"/>
              </a:ext>
            </a:extLst>
          </p:cNvPr>
          <p:cNvSpPr txBox="1"/>
          <p:nvPr/>
        </p:nvSpPr>
        <p:spPr>
          <a:xfrm>
            <a:off x="7909429" y="4670522"/>
            <a:ext cx="1040670"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38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0-#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childTnLst>
                                </p:cTn>
                              </p:par>
                            </p:childTnLst>
                          </p:cTn>
                        </p:par>
                        <p:par>
                          <p:cTn id="22" fill="hold">
                            <p:stCondLst>
                              <p:cond delay="1500"/>
                            </p:stCondLst>
                            <p:childTnLst>
                              <p:par>
                                <p:cTn id="23" presetID="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p:tgtEl>
                                          <p:spTgt spid="3"/>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75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5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75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75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75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75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75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750"/>
                                        <p:tgtEl>
                                          <p:spTgt spid="16"/>
                                        </p:tgtEl>
                                      </p:cBhvr>
                                    </p:animEffect>
                                  </p:childTnLst>
                                </p:cTn>
                              </p:par>
                            </p:childTnLst>
                          </p:cTn>
                        </p:par>
                        <p:par>
                          <p:cTn id="54" fill="hold">
                            <p:stCondLst>
                              <p:cond delay="3250"/>
                            </p:stCondLst>
                            <p:childTnLst>
                              <p:par>
                                <p:cTn id="55" presetID="2" presetClass="entr" presetSubtype="3"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750" fill="hold"/>
                                        <p:tgtEl>
                                          <p:spTgt spid="17"/>
                                        </p:tgtEl>
                                        <p:attrNameLst>
                                          <p:attrName>ppt_x</p:attrName>
                                        </p:attrNameLst>
                                      </p:cBhvr>
                                      <p:tavLst>
                                        <p:tav tm="0">
                                          <p:val>
                                            <p:strVal val="1+#ppt_w/2"/>
                                          </p:val>
                                        </p:tav>
                                        <p:tav tm="100000">
                                          <p:val>
                                            <p:strVal val="#ppt_x"/>
                                          </p:val>
                                        </p:tav>
                                      </p:tavLst>
                                    </p:anim>
                                    <p:anim calcmode="lin" valueType="num">
                                      <p:cBhvr additive="base">
                                        <p:cTn id="58" dur="750" fill="hold"/>
                                        <p:tgtEl>
                                          <p:spTgt spid="17"/>
                                        </p:tgtEl>
                                        <p:attrNameLst>
                                          <p:attrName>ppt_y</p:attrName>
                                        </p:attrNameLst>
                                      </p:cBhvr>
                                      <p:tavLst>
                                        <p:tav tm="0">
                                          <p:val>
                                            <p:strVal val="0-#ppt_h/2"/>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750"/>
                                        <p:tgtEl>
                                          <p:spTgt spid="18"/>
                                        </p:tgtEl>
                                        <p:attrNameLst>
                                          <p:attrName>ppt_x</p:attrName>
                                        </p:attrNameLst>
                                      </p:cBhvr>
                                      <p:tavLst>
                                        <p:tav tm="0">
                                          <p:val>
                                            <p:strVal val="#ppt_x+1"/>
                                          </p:val>
                                        </p:tav>
                                        <p:tav tm="100000">
                                          <p:val>
                                            <p:strVal val="#ppt_x"/>
                                          </p:val>
                                        </p:tav>
                                      </p:tavLst>
                                    </p:anim>
                                  </p:childTnLst>
                                </p:cTn>
                              </p:par>
                              <p:par>
                                <p:cTn id="62" presetID="2" presetClass="entr" presetSubtype="2"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750"/>
                                        <p:tgtEl>
                                          <p:spTgt spid="19"/>
                                        </p:tgtEl>
                                        <p:attrNameLst>
                                          <p:attrName>ppt_x</p:attrName>
                                        </p:attrNameLst>
                                      </p:cBhvr>
                                      <p:tavLst>
                                        <p:tav tm="0">
                                          <p:val>
                                            <p:strVal val="#ppt_x+1"/>
                                          </p:val>
                                        </p:tav>
                                        <p:tav tm="100000">
                                          <p:val>
                                            <p:strVal val="#ppt_x"/>
                                          </p:val>
                                        </p:tav>
                                      </p:tavLst>
                                    </p:anim>
                                  </p:childTnLst>
                                </p:cTn>
                              </p:par>
                              <p:par>
                                <p:cTn id="65" presetID="2" presetClass="entr" presetSubtype="6"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750" fill="hold"/>
                                        <p:tgtEl>
                                          <p:spTgt spid="20"/>
                                        </p:tgtEl>
                                        <p:attrNameLst>
                                          <p:attrName>ppt_x</p:attrName>
                                        </p:attrNameLst>
                                      </p:cBhvr>
                                      <p:tavLst>
                                        <p:tav tm="0">
                                          <p:val>
                                            <p:strVal val="1+#ppt_w/2"/>
                                          </p:val>
                                        </p:tav>
                                        <p:tav tm="100000">
                                          <p:val>
                                            <p:strVal val="#ppt_x"/>
                                          </p:val>
                                        </p:tav>
                                      </p:tavLst>
                                    </p:anim>
                                    <p:anim calcmode="lin" valueType="num">
                                      <p:cBhvr additive="base">
                                        <p:cTn id="68" dur="750" fill="hold"/>
                                        <p:tgtEl>
                                          <p:spTgt spid="20"/>
                                        </p:tgtEl>
                                        <p:attrNameLst>
                                          <p:attrName>ppt_y</p:attrName>
                                        </p:attrNameLst>
                                      </p:cBhvr>
                                      <p:tavLst>
                                        <p:tav tm="0">
                                          <p:val>
                                            <p:strVal val="1+#ppt_h/2"/>
                                          </p:val>
                                        </p:tav>
                                        <p:tav tm="100000">
                                          <p:val>
                                            <p:strVal val="#ppt_y"/>
                                          </p:val>
                                        </p:tav>
                                      </p:tavLst>
                                    </p:anim>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750"/>
                                        <p:tgtEl>
                                          <p:spTgt spid="27"/>
                                        </p:tgtEl>
                                      </p:cBhvr>
                                    </p:animEffect>
                                  </p:childTnLst>
                                </p:cTn>
                              </p:par>
                              <p:par>
                                <p:cTn id="73" presetID="10"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750"/>
                                        <p:tgtEl>
                                          <p:spTgt spid="28"/>
                                        </p:tgtEl>
                                      </p:cBhvr>
                                    </p:animEffect>
                                  </p:childTnLst>
                                </p:cTn>
                              </p:par>
                              <p:par>
                                <p:cTn id="76" presetID="10"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750"/>
                                        <p:tgtEl>
                                          <p:spTgt spid="29"/>
                                        </p:tgtEl>
                                      </p:cBhvr>
                                    </p:animEffect>
                                  </p:childTnLst>
                                </p:cTn>
                              </p:par>
                              <p:par>
                                <p:cTn id="79" presetID="10"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750"/>
                                        <p:tgtEl>
                                          <p:spTgt spid="30"/>
                                        </p:tgtEl>
                                      </p:cBhvr>
                                    </p:animEffect>
                                  </p:childTnLst>
                                </p:cTn>
                              </p:par>
                            </p:childTnLst>
                          </p:cTn>
                        </p:par>
                        <p:par>
                          <p:cTn id="82" fill="hold">
                            <p:stCondLst>
                              <p:cond delay="4750"/>
                            </p:stCondLst>
                            <p:childTnLst>
                              <p:par>
                                <p:cTn id="83" presetID="2" presetClass="entr" presetSubtype="2"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750" fill="hold"/>
                                        <p:tgtEl>
                                          <p:spTgt spid="31"/>
                                        </p:tgtEl>
                                        <p:attrNameLst>
                                          <p:attrName>ppt_x</p:attrName>
                                        </p:attrNameLst>
                                      </p:cBhvr>
                                      <p:tavLst>
                                        <p:tav tm="0">
                                          <p:val>
                                            <p:strVal val="1+#ppt_w/2"/>
                                          </p:val>
                                        </p:tav>
                                        <p:tav tm="100000">
                                          <p:val>
                                            <p:strVal val="#ppt_x"/>
                                          </p:val>
                                        </p:tav>
                                      </p:tavLst>
                                    </p:anim>
                                    <p:anim calcmode="lin" valueType="num">
                                      <p:cBhvr additive="base">
                                        <p:cTn id="86" dur="75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750" fill="hold"/>
                                        <p:tgtEl>
                                          <p:spTgt spid="21"/>
                                        </p:tgtEl>
                                        <p:attrNameLst>
                                          <p:attrName>ppt_x</p:attrName>
                                        </p:attrNameLst>
                                      </p:cBhvr>
                                      <p:tavLst>
                                        <p:tav tm="0">
                                          <p:val>
                                            <p:strVal val="1+#ppt_w/2"/>
                                          </p:val>
                                        </p:tav>
                                        <p:tav tm="100000">
                                          <p:val>
                                            <p:strVal val="#ppt_x"/>
                                          </p:val>
                                        </p:tav>
                                      </p:tavLst>
                                    </p:anim>
                                    <p:anim calcmode="lin" valueType="num">
                                      <p:cBhvr additive="base">
                                        <p:cTn id="90"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CCA459CC-9048-B8DB-FDC9-3429FA6ED6A2}"/>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ECC4EE81-970A-EC5C-471B-8B258D7F8E59}"/>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1DF58AAA-4CCF-BF21-B014-B8CBAC5F73E3}"/>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9">
            <a:extLst>
              <a:ext uri="{FF2B5EF4-FFF2-40B4-BE49-F238E27FC236}">
                <a16:creationId xmlns:a16="http://schemas.microsoft.com/office/drawing/2014/main" id="{F8F81DFB-E0D4-CC80-0DF5-54333C34EFCF}"/>
              </a:ext>
            </a:extLst>
          </p:cNvPr>
          <p:cNvSpPr/>
          <p:nvPr/>
        </p:nvSpPr>
        <p:spPr>
          <a:xfrm>
            <a:off x="2704338" y="2875100"/>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7" name="Google Shape;297;p39">
            <a:extLst>
              <a:ext uri="{FF2B5EF4-FFF2-40B4-BE49-F238E27FC236}">
                <a16:creationId xmlns:a16="http://schemas.microsoft.com/office/drawing/2014/main" id="{A3E3FED2-578B-8A2D-9613-13B9C53D30B9}"/>
              </a:ext>
            </a:extLst>
          </p:cNvPr>
          <p:cNvSpPr/>
          <p:nvPr/>
        </p:nvSpPr>
        <p:spPr>
          <a:xfrm>
            <a:off x="4333873" y="1765679"/>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0" name="Google Shape;300;p39">
            <a:extLst>
              <a:ext uri="{FF2B5EF4-FFF2-40B4-BE49-F238E27FC236}">
                <a16:creationId xmlns:a16="http://schemas.microsoft.com/office/drawing/2014/main" id="{A884D4CC-A5EF-2159-4C4E-CEDDAD51EF9B}"/>
              </a:ext>
            </a:extLst>
          </p:cNvPr>
          <p:cNvSpPr/>
          <p:nvPr/>
        </p:nvSpPr>
        <p:spPr>
          <a:xfrm>
            <a:off x="5993515" y="2875100"/>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302" name="Google Shape;302;p39">
            <a:extLst>
              <a:ext uri="{FF2B5EF4-FFF2-40B4-BE49-F238E27FC236}">
                <a16:creationId xmlns:a16="http://schemas.microsoft.com/office/drawing/2014/main" id="{C6B2682D-AA1A-135D-ACE6-B5100A408C5D}"/>
              </a:ext>
            </a:extLst>
          </p:cNvPr>
          <p:cNvGrpSpPr/>
          <p:nvPr/>
        </p:nvGrpSpPr>
        <p:grpSpPr>
          <a:xfrm>
            <a:off x="7563708" y="1765679"/>
            <a:ext cx="476254" cy="476254"/>
            <a:chOff x="0" y="0"/>
            <a:chExt cx="812800" cy="812800"/>
          </a:xfrm>
        </p:grpSpPr>
        <p:sp>
          <p:nvSpPr>
            <p:cNvPr id="303" name="Google Shape;303;p39">
              <a:extLst>
                <a:ext uri="{FF2B5EF4-FFF2-40B4-BE49-F238E27FC236}">
                  <a16:creationId xmlns:a16="http://schemas.microsoft.com/office/drawing/2014/main" id="{E9C9DCAA-5E09-35BD-BEA1-9B2C1126E67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4" name="Google Shape;304;p39">
              <a:extLst>
                <a:ext uri="{FF2B5EF4-FFF2-40B4-BE49-F238E27FC236}">
                  <a16:creationId xmlns:a16="http://schemas.microsoft.com/office/drawing/2014/main" id="{DDCC3D92-BC0F-28F5-EC51-F06A52207038}"/>
                </a:ext>
              </a:extLst>
            </p:cNvPr>
            <p:cNvSpPr txBox="1"/>
            <p:nvPr/>
          </p:nvSpPr>
          <p:spPr>
            <a:xfrm>
              <a:off x="76200" y="161925"/>
              <a:ext cx="660400" cy="574675"/>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305" name="Google Shape;305;p39">
            <a:extLst>
              <a:ext uri="{FF2B5EF4-FFF2-40B4-BE49-F238E27FC236}">
                <a16:creationId xmlns:a16="http://schemas.microsoft.com/office/drawing/2014/main" id="{D70C2CC2-3879-932A-C61E-8F8CD489BEE5}"/>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65177E72-2E5F-0C63-CCBA-9093B9A1F981}"/>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7030A0"/>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F4D2AB8E-0819-C401-5DB1-1D4DCE60E276}"/>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7030A0"/>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C72797A4-E1CA-60BB-3A80-0BABD46CDC4B}"/>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7030A0"/>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ECBA5C83-95B2-3A5B-B4D7-23194F4CFABE}"/>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AB9EE2"/>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188EBF5A-2B08-CD5E-0571-DA6E9DCCE681}"/>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CC07A2F7-E4ED-5A01-9A92-D36E90989089}"/>
              </a:ext>
            </a:extLst>
          </p:cNvPr>
          <p:cNvCxnSpPr/>
          <p:nvPr/>
        </p:nvCxnSpPr>
        <p:spPr>
          <a:xfrm>
            <a:off x="4579144"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C5CB560D-3FAA-8BA5-8562-2A89EABD0643}"/>
              </a:ext>
            </a:extLst>
          </p:cNvPr>
          <p:cNvCxnSpPr/>
          <p:nvPr/>
        </p:nvCxnSpPr>
        <p:spPr>
          <a:xfrm>
            <a:off x="7808979" y="2113632"/>
            <a:ext cx="0" cy="583958"/>
          </a:xfrm>
          <a:prstGeom prst="straightConnector1">
            <a:avLst/>
          </a:prstGeom>
          <a:noFill/>
          <a:ln w="28575" cap="rnd" cmpd="sng">
            <a:solidFill>
              <a:srgbClr val="AB9EE2"/>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453A5D83-8280-1C10-D936-5F04A9B556E0}"/>
              </a:ext>
            </a:extLst>
          </p:cNvPr>
          <p:cNvCxnSpPr/>
          <p:nvPr/>
        </p:nvCxnSpPr>
        <p:spPr>
          <a:xfrm rot="10800000">
            <a:off x="6231643" y="240561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F1619867-1FAE-EF6C-EAB1-BC3B1D56CA14}"/>
              </a:ext>
            </a:extLst>
          </p:cNvPr>
          <p:cNvCxnSpPr/>
          <p:nvPr/>
        </p:nvCxnSpPr>
        <p:spPr>
          <a:xfrm rot="10800000">
            <a:off x="2942465" y="2405612"/>
            <a:ext cx="0" cy="583958"/>
          </a:xfrm>
          <a:prstGeom prst="straightConnector1">
            <a:avLst/>
          </a:prstGeom>
          <a:noFill/>
          <a:ln w="28575" cap="rnd"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282992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0FFB392B-7C26-DEC6-6B5D-95762C45A57F}"/>
            </a:ext>
          </a:extLst>
        </p:cNvPr>
        <p:cNvGrpSpPr/>
        <p:nvPr/>
      </p:nvGrpSpPr>
      <p:grpSpPr>
        <a:xfrm>
          <a:off x="0" y="0"/>
          <a:ext cx="0" cy="0"/>
          <a:chOff x="0" y="0"/>
          <a:chExt cx="0" cy="0"/>
        </a:xfrm>
      </p:grpSpPr>
      <p:sp>
        <p:nvSpPr>
          <p:cNvPr id="137" name="Google Shape;137;p26">
            <a:extLst>
              <a:ext uri="{FF2B5EF4-FFF2-40B4-BE49-F238E27FC236}">
                <a16:creationId xmlns:a16="http://schemas.microsoft.com/office/drawing/2014/main" id="{553779DB-5D62-5B47-F5FF-213D055C6D77}"/>
              </a:ext>
            </a:extLst>
          </p:cNvPr>
          <p:cNvSpPr txBox="1"/>
          <p:nvPr/>
        </p:nvSpPr>
        <p:spPr>
          <a:xfrm>
            <a:off x="5872480" y="2217197"/>
            <a:ext cx="2285210" cy="709105"/>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fa-IR" sz="4800" b="1" dirty="0">
                <a:solidFill>
                  <a:srgbClr val="272665"/>
                </a:solidFill>
                <a:latin typeface="Vazir FD" panose="020B0603030804020204" pitchFamily="34" charset="-78"/>
                <a:ea typeface="Rubik Black"/>
                <a:cs typeface="Vazir FD" panose="020B0603030804020204" pitchFamily="34" charset="-78"/>
                <a:sym typeface="Rubik Black"/>
              </a:rPr>
              <a:t>رای‌گیری</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5" name="Picture 4">
            <a:extLst>
              <a:ext uri="{FF2B5EF4-FFF2-40B4-BE49-F238E27FC236}">
                <a16:creationId xmlns:a16="http://schemas.microsoft.com/office/drawing/2014/main" id="{E4B6C7BC-2130-427C-0785-17C8882261F6}"/>
              </a:ext>
            </a:extLst>
          </p:cNvPr>
          <p:cNvPicPr>
            <a:picLocks noChangeAspect="1"/>
          </p:cNvPicPr>
          <p:nvPr/>
        </p:nvPicPr>
        <p:blipFill>
          <a:blip r:embed="rId3"/>
          <a:stretch>
            <a:fillRect/>
          </a:stretch>
        </p:blipFill>
        <p:spPr>
          <a:xfrm>
            <a:off x="505305" y="224155"/>
            <a:ext cx="4695190" cy="4695190"/>
          </a:xfrm>
          <a:prstGeom prst="rect">
            <a:avLst/>
          </a:prstGeom>
        </p:spPr>
      </p:pic>
    </p:spTree>
    <p:extLst>
      <p:ext uri="{BB962C8B-B14F-4D97-AF65-F5344CB8AC3E}">
        <p14:creationId xmlns:p14="http://schemas.microsoft.com/office/powerpoint/2010/main" val="414656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7"/>
          <p:cNvSpPr txBox="1"/>
          <p:nvPr/>
        </p:nvSpPr>
        <p:spPr>
          <a:xfrm>
            <a:off x="213050" y="216900"/>
            <a:ext cx="8487300" cy="652800"/>
          </a:xfrm>
          <a:prstGeom prst="rect">
            <a:avLst/>
          </a:prstGeom>
          <a:noFill/>
          <a:ln>
            <a:noFill/>
          </a:ln>
        </p:spPr>
        <p:txBody>
          <a:bodyPr spcFirstLastPara="1" wrap="square" lIns="0" tIns="0" rIns="0" bIns="0" anchor="t"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cs typeface="Vazir FD" panose="020B0603030804020204" pitchFamily="34" charset="-78"/>
                <a:sym typeface="Public Sans"/>
              </a:rPr>
              <a:t>رای</a:t>
            </a:r>
            <a:r>
              <a:rPr lang="fa-IR" sz="4000" b="1" dirty="0">
                <a:solidFill>
                  <a:srgbClr val="272665"/>
                </a:solidFill>
                <a:latin typeface="Vazir FD" panose="020B0603030804020204" pitchFamily="34" charset="-78"/>
                <a:cs typeface="Vazir FD" panose="020B0603030804020204" pitchFamily="34" charset="-78"/>
                <a:sym typeface="Public Sans"/>
              </a:rPr>
              <a:t>‌</a:t>
            </a:r>
            <a:r>
              <a:rPr lang="en" sz="4000" b="1" dirty="0">
                <a:solidFill>
                  <a:srgbClr val="272665"/>
                </a:solidFill>
                <a:latin typeface="Vazir FD" panose="020B0603030804020204" pitchFamily="34" charset="-78"/>
                <a:cs typeface="Vazir FD" panose="020B0603030804020204" pitchFamily="34" charset="-78"/>
                <a:sym typeface="Public Sans"/>
              </a:rPr>
              <a:t>گیری</a:t>
            </a:r>
            <a:endParaRPr sz="4000" b="1" dirty="0">
              <a:solidFill>
                <a:srgbClr val="272665"/>
              </a:solidFill>
              <a:latin typeface="Vazir FD" panose="020B0603030804020204" pitchFamily="34" charset="-78"/>
              <a:cs typeface="Vazir FD" panose="020B0603030804020204" pitchFamily="34" charset="-78"/>
              <a:sym typeface="Public Sans"/>
            </a:endParaRPr>
          </a:p>
        </p:txBody>
      </p:sp>
      <p:sp>
        <p:nvSpPr>
          <p:cNvPr id="2" name="Google Shape;428;p47"/>
          <p:cNvSpPr txBox="1"/>
          <p:nvPr/>
        </p:nvSpPr>
        <p:spPr>
          <a:xfrm>
            <a:off x="249650" y="912771"/>
            <a:ext cx="8450700" cy="3899100"/>
          </a:xfrm>
          <a:prstGeom prst="rect">
            <a:avLst/>
          </a:prstGeom>
          <a:noFill/>
          <a:ln>
            <a:noFill/>
          </a:ln>
        </p:spPr>
        <p:txBody>
          <a:bodyPr spcFirstLastPara="1" wrap="square" lIns="91425" tIns="91425" rIns="91425" bIns="91425" anchor="t" anchorCtr="0">
            <a:noAutofit/>
          </a:bodyPr>
          <a:lstStyle/>
          <a:p>
            <a:pPr marL="457200" indent="-368300" algn="r" rtl="1">
              <a:lnSpc>
                <a:spcPct val="150000"/>
              </a:lnSpc>
              <a:buClr>
                <a:schemeClr val="dk1"/>
              </a:buClr>
              <a:buSzPts val="2200"/>
              <a:buFont typeface="Arial" panose="020B0604020202020204" pitchFamily="34" charset="0"/>
              <a:buChar char="•"/>
            </a:pPr>
            <a:r>
              <a:rPr lang="en" sz="2000" dirty="0">
                <a:latin typeface="Vazir FD" panose="020B0603030804020204" pitchFamily="34" charset="-78"/>
                <a:cs typeface="Vazir FD" panose="020B0603030804020204" pitchFamily="34" charset="-78"/>
                <a:sym typeface="Calibri"/>
              </a:rPr>
              <a:t>قانون دوورژه (Duverger's law)</a:t>
            </a:r>
            <a:endParaRPr sz="2000" dirty="0">
              <a:latin typeface="Vazir FD" panose="020B0603030804020204" pitchFamily="34" charset="-78"/>
              <a:cs typeface="Vazir FD" panose="020B0603030804020204" pitchFamily="34" charset="-78"/>
              <a:sym typeface="Calibri"/>
            </a:endParaRPr>
          </a:p>
          <a:p>
            <a:pPr marL="457200" indent="-368300" algn="r" rtl="1">
              <a:lnSpc>
                <a:spcPct val="150000"/>
              </a:lnSpc>
              <a:buClr>
                <a:schemeClr val="dk1"/>
              </a:buClr>
              <a:buSzPts val="2200"/>
              <a:buFont typeface="Arial" panose="020B0604020202020204" pitchFamily="34" charset="0"/>
              <a:buChar char="•"/>
            </a:pPr>
            <a:r>
              <a:rPr lang="en" sz="2000" dirty="0">
                <a:latin typeface="Vazir FD" panose="020B0603030804020204" pitchFamily="34" charset="-78"/>
                <a:cs typeface="Vazir FD" panose="020B0603030804020204" pitchFamily="34" charset="-78"/>
                <a:sym typeface="Calibri"/>
              </a:rPr>
              <a:t>دو سوال برای شناسای</a:t>
            </a:r>
            <a:r>
              <a:rPr lang="fa-IR" sz="2000" dirty="0">
                <a:latin typeface="Vazir FD" panose="020B0603030804020204" pitchFamily="34" charset="-78"/>
                <a:cs typeface="Vazir FD" panose="020B0603030804020204" pitchFamily="34" charset="-78"/>
                <a:sym typeface="Calibri"/>
              </a:rPr>
              <a:t>ی</a:t>
            </a:r>
            <a:r>
              <a:rPr lang="en" sz="2000" dirty="0">
                <a:latin typeface="Vazir FD" panose="020B0603030804020204" pitchFamily="34" charset="-78"/>
                <a:cs typeface="Vazir FD" panose="020B0603030804020204" pitchFamily="34" charset="-78"/>
                <a:sym typeface="Calibri"/>
              </a:rPr>
              <a:t> تعداد فرقه</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های جامعه پس از رای گیری</a:t>
            </a:r>
            <a:r>
              <a:rPr lang="fa-IR" sz="2000" dirty="0">
                <a:latin typeface="Vazir FD" panose="020B0603030804020204" pitchFamily="34" charset="-78"/>
                <a:cs typeface="Vazir FD" panose="020B0603030804020204" pitchFamily="34" charset="-78"/>
                <a:sym typeface="Calibri"/>
              </a:rPr>
              <a:t>:</a:t>
            </a:r>
          </a:p>
          <a:p>
            <a:pPr marL="88900" lvl="7" algn="r" rtl="1">
              <a:lnSpc>
                <a:spcPct val="150000"/>
              </a:lnSpc>
              <a:buClr>
                <a:schemeClr val="dk1"/>
              </a:buClr>
              <a:buSzPts val="2200"/>
            </a:pPr>
            <a:r>
              <a:rPr lang="fa-IR" sz="2000" dirty="0">
                <a:latin typeface="Vazir FD" panose="020B0603030804020204" pitchFamily="34" charset="-78"/>
                <a:cs typeface="Vazir FD" panose="020B0603030804020204" pitchFamily="34" charset="-78"/>
                <a:sym typeface="Calibri"/>
              </a:rPr>
              <a:t>	← حد نصاب برگزیده شدن کاندیدا</a:t>
            </a:r>
          </a:p>
          <a:p>
            <a:pPr marL="88900" lvl="7" algn="r" rtl="1">
              <a:lnSpc>
                <a:spcPct val="150000"/>
              </a:lnSpc>
              <a:buClr>
                <a:schemeClr val="dk1"/>
              </a:buClr>
              <a:buSzPts val="2200"/>
            </a:pPr>
            <a:r>
              <a:rPr lang="fa-IR" sz="2000" dirty="0">
                <a:latin typeface="Vazir FD" panose="020B0603030804020204" pitchFamily="34" charset="-78"/>
                <a:cs typeface="Vazir FD" panose="020B0603030804020204" pitchFamily="34" charset="-78"/>
                <a:sym typeface="Calibri"/>
              </a:rPr>
              <a:t>	← رای دادن مردم فارغ از شانس کاندیدا برای انتخاب شدن</a:t>
            </a:r>
          </a:p>
          <a:p>
            <a:pPr marL="457200" indent="-368300" algn="r" rtl="1">
              <a:lnSpc>
                <a:spcPct val="150000"/>
              </a:lnSpc>
              <a:buClr>
                <a:schemeClr val="dk1"/>
              </a:buClr>
              <a:buSzPts val="2200"/>
              <a:buFont typeface="Arial" panose="020B0604020202020204" pitchFamily="34" charset="0"/>
              <a:buChar char="•"/>
            </a:pPr>
            <a:r>
              <a:rPr lang="ar-SA" sz="2000" dirty="0">
                <a:latin typeface="Vazir FD" panose="020B0603030804020204" pitchFamily="34" charset="-78"/>
                <a:cs typeface="Vazir FD" panose="020B0603030804020204" pitchFamily="34" charset="-78"/>
                <a:sym typeface="Calibri"/>
              </a:rPr>
              <a:t>رای</a:t>
            </a:r>
            <a:r>
              <a:rPr lang="fa-IR" sz="2000" dirty="0">
                <a:latin typeface="Vazir FD" panose="020B0603030804020204" pitchFamily="34" charset="-78"/>
                <a:cs typeface="Vazir FD" panose="020B0603030804020204" pitchFamily="34" charset="-78"/>
                <a:sym typeface="Calibri"/>
              </a:rPr>
              <a:t>‌</a:t>
            </a:r>
            <a:r>
              <a:rPr lang="ar-SA" sz="2000" dirty="0">
                <a:latin typeface="Vazir FD" panose="020B0603030804020204" pitchFamily="34" charset="-78"/>
                <a:cs typeface="Vazir FD" panose="020B0603030804020204" pitchFamily="34" charset="-78"/>
                <a:sym typeface="Calibri"/>
              </a:rPr>
              <a:t>گیری فراوانی</a:t>
            </a:r>
          </a:p>
          <a:p>
            <a:pPr marL="457200" indent="-368300" algn="r" rtl="1">
              <a:lnSpc>
                <a:spcPct val="150000"/>
              </a:lnSpc>
              <a:buClr>
                <a:schemeClr val="dk1"/>
              </a:buClr>
              <a:buSzPts val="2200"/>
              <a:buFont typeface="Arial" panose="020B0604020202020204" pitchFamily="34" charset="0"/>
              <a:buChar char="•"/>
            </a:pPr>
            <a:r>
              <a:rPr lang="en" sz="2000" dirty="0">
                <a:latin typeface="Vazir FD" panose="020B0603030804020204" pitchFamily="34" charset="-78"/>
                <a:cs typeface="Vazir FD" panose="020B0603030804020204" pitchFamily="34" charset="-78"/>
                <a:sym typeface="Calibri"/>
              </a:rPr>
              <a:t>رای</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گیری تصویبی</a:t>
            </a:r>
            <a:endParaRPr sz="2000" dirty="0">
              <a:latin typeface="Vazir FD" panose="020B0603030804020204" pitchFamily="34" charset="-78"/>
              <a:cs typeface="Vazir FD" panose="020B0603030804020204" pitchFamily="34" charset="-78"/>
              <a:sym typeface="Calibri"/>
            </a:endParaRPr>
          </a:p>
          <a:p>
            <a:pPr marL="457200" indent="-368300" algn="r" rtl="1">
              <a:lnSpc>
                <a:spcPct val="150000"/>
              </a:lnSpc>
              <a:buClr>
                <a:schemeClr val="dk1"/>
              </a:buClr>
              <a:buSzPts val="2200"/>
              <a:buFont typeface="Arial" panose="020B0604020202020204" pitchFamily="34" charset="0"/>
              <a:buChar char="•"/>
            </a:pPr>
            <a:r>
              <a:rPr lang="en" sz="2000" dirty="0">
                <a:latin typeface="Vazir FD" panose="020B0603030804020204" pitchFamily="34" charset="-78"/>
                <a:cs typeface="Vazir FD" panose="020B0603030804020204" pitchFamily="34" charset="-78"/>
                <a:sym typeface="Calibri"/>
              </a:rPr>
              <a:t>رای</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گیری نسبی</a:t>
            </a:r>
            <a:endParaRPr sz="2000" dirty="0">
              <a:latin typeface="Vazir FD" panose="020B0603030804020204" pitchFamily="34" charset="-78"/>
              <a:cs typeface="Vazir FD" panose="020B0603030804020204" pitchFamily="34" charset="-78"/>
              <a:sym typeface="Calibri"/>
            </a:endParaRPr>
          </a:p>
        </p:txBody>
      </p:sp>
      <p:sp>
        <p:nvSpPr>
          <p:cNvPr id="14" name="Arrow: Chevron 13">
            <a:extLst>
              <a:ext uri="{FF2B5EF4-FFF2-40B4-BE49-F238E27FC236}">
                <a16:creationId xmlns:a16="http://schemas.microsoft.com/office/drawing/2014/main" id="{572C34D6-D69C-BE1E-B11B-21F20420636E}"/>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Arrow: Chevron 14">
            <a:extLst>
              <a:ext uri="{FF2B5EF4-FFF2-40B4-BE49-F238E27FC236}">
                <a16:creationId xmlns:a16="http://schemas.microsoft.com/office/drawing/2014/main" id="{E93B22D7-3078-A7BD-CC67-021546D14846}"/>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799C3E4E-A532-4BB1-493F-B6178B2B5EF6}"/>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2CB7C7FC-8F1C-B745-378F-EB878D4076E5}"/>
              </a:ext>
            </a:extLst>
          </p:cNvPr>
          <p:cNvSpPr/>
          <p:nvPr/>
        </p:nvSpPr>
        <p:spPr>
          <a:xfrm rot="10800000">
            <a:off x="1607626" y="4671880"/>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D0D74656-EBC9-39E6-2E30-04A77A480712}"/>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435889C0-7692-2764-8E0B-E247F490F0EB}"/>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21" name="TextBox 20">
            <a:extLst>
              <a:ext uri="{FF2B5EF4-FFF2-40B4-BE49-F238E27FC236}">
                <a16:creationId xmlns:a16="http://schemas.microsoft.com/office/drawing/2014/main" id="{436CBB21-91A5-4EC8-B1C9-34FF0109113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22" name="TextBox 21">
            <a:extLst>
              <a:ext uri="{FF2B5EF4-FFF2-40B4-BE49-F238E27FC236}">
                <a16:creationId xmlns:a16="http://schemas.microsoft.com/office/drawing/2014/main" id="{10510AE9-755D-7A51-87C7-09B2307F7149}"/>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استقرای قهقرایی</a:t>
            </a:r>
            <a:endParaRPr lang="en-US" b="1" dirty="0">
              <a:solidFill>
                <a:schemeClr val="tx1"/>
              </a:solidFill>
              <a:latin typeface="Vazir FD" panose="020B0603030804020204" pitchFamily="34" charset="-78"/>
              <a:cs typeface="Vazir FD" panose="020B0603030804020204" pitchFamily="34" charset="-78"/>
            </a:endParaRPr>
          </a:p>
        </p:txBody>
      </p:sp>
      <p:sp>
        <p:nvSpPr>
          <p:cNvPr id="23" name="TextBox 22">
            <a:extLst>
              <a:ext uri="{FF2B5EF4-FFF2-40B4-BE49-F238E27FC236}">
                <a16:creationId xmlns:a16="http://schemas.microsoft.com/office/drawing/2014/main" id="{A9937E18-66C4-FDD5-B356-CFADAE62CFCA}"/>
              </a:ext>
            </a:extLst>
          </p:cNvPr>
          <p:cNvSpPr txBox="1"/>
          <p:nvPr/>
        </p:nvSpPr>
        <p:spPr>
          <a:xfrm>
            <a:off x="2051146" y="4709620"/>
            <a:ext cx="768159"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رای‌گیری</a:t>
            </a:r>
            <a:endParaRPr lang="en-US" b="1" dirty="0">
              <a:solidFill>
                <a:schemeClr val="bg1"/>
              </a:solidFill>
              <a:latin typeface="Vazir FD" panose="020B0603030804020204" pitchFamily="34" charset="-78"/>
              <a:cs typeface="Vazir FD" panose="020B0603030804020204" pitchFamily="34" charset="-78"/>
            </a:endParaRPr>
          </a:p>
        </p:txBody>
      </p:sp>
      <p:sp>
        <p:nvSpPr>
          <p:cNvPr id="24" name="TextBox 23">
            <a:extLst>
              <a:ext uri="{FF2B5EF4-FFF2-40B4-BE49-F238E27FC236}">
                <a16:creationId xmlns:a16="http://schemas.microsoft.com/office/drawing/2014/main" id="{2A4C195F-3CCF-3B2F-54BB-2B847480733D}"/>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3" name="TextBox 2">
            <a:extLst>
              <a:ext uri="{FF2B5EF4-FFF2-40B4-BE49-F238E27FC236}">
                <a16:creationId xmlns:a16="http://schemas.microsoft.com/office/drawing/2014/main" id="{AA38DB95-3626-B082-17CC-3711866B975C}"/>
              </a:ext>
            </a:extLst>
          </p:cNvPr>
          <p:cNvSpPr txBox="1"/>
          <p:nvPr/>
        </p:nvSpPr>
        <p:spPr>
          <a:xfrm>
            <a:off x="7999198" y="4670522"/>
            <a:ext cx="95090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41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54A4EC24-FDC4-635F-902F-9D79EA1FAC48}"/>
            </a:ext>
          </a:extLst>
        </p:cNvPr>
        <p:cNvGrpSpPr/>
        <p:nvPr/>
      </p:nvGrpSpPr>
      <p:grpSpPr>
        <a:xfrm>
          <a:off x="0" y="0"/>
          <a:ext cx="0" cy="0"/>
          <a:chOff x="0" y="0"/>
          <a:chExt cx="0" cy="0"/>
        </a:xfrm>
      </p:grpSpPr>
      <p:sp>
        <p:nvSpPr>
          <p:cNvPr id="144" name="Google Shape;144;p27">
            <a:extLst>
              <a:ext uri="{FF2B5EF4-FFF2-40B4-BE49-F238E27FC236}">
                <a16:creationId xmlns:a16="http://schemas.microsoft.com/office/drawing/2014/main" id="{00D1E388-6322-963C-9C05-5E51805E843D}"/>
              </a:ext>
            </a:extLst>
          </p:cNvPr>
          <p:cNvSpPr txBox="1"/>
          <p:nvPr/>
        </p:nvSpPr>
        <p:spPr>
          <a:xfrm>
            <a:off x="-103487" y="211647"/>
            <a:ext cx="89601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دوراهی زندانی (Prisoner’s Dilemma)</a:t>
            </a:r>
            <a:endParaRPr sz="4000" b="1" dirty="0">
              <a:latin typeface="Vazir FD" panose="020B0603030804020204" pitchFamily="34" charset="-78"/>
              <a:ea typeface="Rubik Black"/>
              <a:cs typeface="Vazir FD" panose="020B0603030804020204" pitchFamily="34" charset="-78"/>
              <a:sym typeface="Rubik Black"/>
            </a:endParaRPr>
          </a:p>
        </p:txBody>
      </p:sp>
      <p:sp>
        <p:nvSpPr>
          <p:cNvPr id="146" name="Google Shape;146;p27">
            <a:extLst>
              <a:ext uri="{FF2B5EF4-FFF2-40B4-BE49-F238E27FC236}">
                <a16:creationId xmlns:a16="http://schemas.microsoft.com/office/drawing/2014/main" id="{41B29B99-B4A3-4DBD-9567-20C18C6BBADE}"/>
              </a:ext>
            </a:extLst>
          </p:cNvPr>
          <p:cNvSpPr txBox="1"/>
          <p:nvPr/>
        </p:nvSpPr>
        <p:spPr>
          <a:xfrm>
            <a:off x="4194625" y="1180276"/>
            <a:ext cx="4321500" cy="3046958"/>
          </a:xfrm>
          <a:prstGeom prst="rect">
            <a:avLst/>
          </a:prstGeom>
          <a:noFill/>
          <a:ln>
            <a:noFill/>
          </a:ln>
        </p:spPr>
        <p:txBody>
          <a:bodyPr spcFirstLastPara="1" wrap="square" lIns="91425" tIns="91425" rIns="91425" bIns="91425" anchor="t" anchorCtr="0">
            <a:spAutoFit/>
          </a:bodyPr>
          <a:lstStyle/>
          <a:p>
            <a:pPr marL="457200" lvl="0" indent="-355600" algn="just" rtl="1">
              <a:lnSpc>
                <a:spcPct val="115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دو متهم در سلول‌های جداگانه‌ای زندانی شده‌اند و </a:t>
            </a:r>
            <a:r>
              <a:rPr lang="en" sz="2000" dirty="0">
                <a:solidFill>
                  <a:schemeClr val="dk1"/>
                </a:solidFill>
                <a:latin typeface="Vazir FD" panose="020B0603030804020204" pitchFamily="34" charset="-78"/>
                <a:ea typeface="Vazirmatn Medium"/>
                <a:cs typeface="Vazir FD" panose="020B0603030804020204" pitchFamily="34" charset="-78"/>
                <a:sym typeface="Vazirmatn Medium"/>
              </a:rPr>
              <a:t>شواهد کافی برای محکومیتشان وجود ندارد.</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just" rtl="1">
              <a:lnSpc>
                <a:spcPct val="115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هر دو امیدوارند که تنها ۱</a:t>
            </a:r>
            <a:r>
              <a:rPr lang="fa-IR" sz="2000" dirty="0">
                <a:latin typeface="Vazir FD" panose="020B0603030804020204" pitchFamily="34" charset="-78"/>
                <a:ea typeface="Vazirmatn Medium"/>
                <a:cs typeface="Vazir FD" panose="020B0603030804020204" pitchFamily="34" charset="-78"/>
                <a:sym typeface="Vazirmatn Medium"/>
              </a:rPr>
              <a:t> </a:t>
            </a:r>
            <a:r>
              <a:rPr lang="en" sz="2000" dirty="0">
                <a:latin typeface="Vazir FD" panose="020B0603030804020204" pitchFamily="34" charset="-78"/>
                <a:ea typeface="Vazirmatn Medium"/>
                <a:cs typeface="Vazir FD" panose="020B0603030804020204" pitchFamily="34" charset="-78"/>
                <a:sym typeface="Vazirmatn Medium"/>
              </a:rPr>
              <a:t>سال محکوم به حبس شوند.</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just" rtl="1">
              <a:lnSpc>
                <a:spcPct val="115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بازجو به هر یک، پیشنهاد همکاری و شهادت علیه دیگری می‌دهد.</a:t>
            </a:r>
            <a:endParaRPr sz="2000" dirty="0">
              <a:latin typeface="Vazir FD" panose="020B0603030804020204" pitchFamily="34" charset="-78"/>
              <a:ea typeface="Vazirmatn Medium"/>
              <a:cs typeface="Vazir FD" panose="020B0603030804020204" pitchFamily="34" charset="-78"/>
              <a:sym typeface="Vazirmatn Medium"/>
            </a:endParaRPr>
          </a:p>
        </p:txBody>
      </p:sp>
      <p:pic>
        <p:nvPicPr>
          <p:cNvPr id="147" name="Google Shape;147;p27">
            <a:extLst>
              <a:ext uri="{FF2B5EF4-FFF2-40B4-BE49-F238E27FC236}">
                <a16:creationId xmlns:a16="http://schemas.microsoft.com/office/drawing/2014/main" id="{8C3D1A04-E43C-F8C3-A0FF-B8456BEFB2BE}"/>
              </a:ext>
            </a:extLst>
          </p:cNvPr>
          <p:cNvPicPr preferRelativeResize="0"/>
          <p:nvPr/>
        </p:nvPicPr>
        <p:blipFill>
          <a:blip r:embed="rId3">
            <a:alphaModFix/>
          </a:blip>
          <a:stretch>
            <a:fillRect/>
          </a:stretch>
        </p:blipFill>
        <p:spPr>
          <a:xfrm>
            <a:off x="385550" y="975183"/>
            <a:ext cx="3629050" cy="3629075"/>
          </a:xfrm>
          <a:prstGeom prst="rect">
            <a:avLst/>
          </a:prstGeom>
          <a:noFill/>
          <a:ln>
            <a:noFill/>
          </a:ln>
        </p:spPr>
      </p:pic>
      <p:sp>
        <p:nvSpPr>
          <p:cNvPr id="3" name="Arrow: Chevron 2">
            <a:extLst>
              <a:ext uri="{FF2B5EF4-FFF2-40B4-BE49-F238E27FC236}">
                <a16:creationId xmlns:a16="http://schemas.microsoft.com/office/drawing/2014/main" id="{31A93394-340C-E280-48CA-3F9577C43181}"/>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Chevron 3">
            <a:extLst>
              <a:ext uri="{FF2B5EF4-FFF2-40B4-BE49-F238E27FC236}">
                <a16:creationId xmlns:a16="http://schemas.microsoft.com/office/drawing/2014/main" id="{0154D836-37B4-9AFD-8666-3ACEBFCDFCA0}"/>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C3F63149-A5F5-EE90-9BDD-FA2C8DA1C2A8}"/>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10135E5B-1C5A-34DE-4A79-92CE56A42A6F}"/>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D41B7149-A528-422D-1786-0FF871732FB6}"/>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77291C5A-0E6E-42D9-874D-536264952016}"/>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DFCF39D3-D6DE-0B42-BE5E-569731D207F5}"/>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D09BDC92-5AC3-8141-99E8-10E57D03403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AC1BA471-EEBB-D40D-7C5D-928CB79E8BA1}"/>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0C515993-3101-6158-321F-7C7EB695CD32}"/>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8" name="TextBox 7">
            <a:extLst>
              <a:ext uri="{FF2B5EF4-FFF2-40B4-BE49-F238E27FC236}">
                <a16:creationId xmlns:a16="http://schemas.microsoft.com/office/drawing/2014/main" id="{95BC2F95-1568-6DDA-9CB0-783A6ACADCF2}"/>
              </a:ext>
            </a:extLst>
          </p:cNvPr>
          <p:cNvSpPr txBox="1"/>
          <p:nvPr/>
        </p:nvSpPr>
        <p:spPr>
          <a:xfrm>
            <a:off x="8072936" y="4670522"/>
            <a:ext cx="87716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5 از 47</a:t>
            </a:r>
            <a:endParaRPr lang="en-US" sz="1800" dirty="0">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426416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anim calcmode="lin" valueType="num">
                                      <p:cBhvr>
                                        <p:cTn id="8" dur="1000" fill="hold"/>
                                        <p:tgtEl>
                                          <p:spTgt spid="147"/>
                                        </p:tgtEl>
                                        <p:attrNameLst>
                                          <p:attrName>ppt_x</p:attrName>
                                        </p:attrNameLst>
                                      </p:cBhvr>
                                      <p:tavLst>
                                        <p:tav tm="0">
                                          <p:val>
                                            <p:strVal val="#ppt_x"/>
                                          </p:val>
                                        </p:tav>
                                        <p:tav tm="100000">
                                          <p:val>
                                            <p:strVal val="#ppt_x"/>
                                          </p:val>
                                        </p:tav>
                                      </p:tavLst>
                                    </p:anim>
                                    <p:anim calcmode="lin" valueType="num">
                                      <p:cBhvr>
                                        <p:cTn id="9"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146"/>
                                        </p:tgtEl>
                                        <p:attrNameLst>
                                          <p:attrName>style.visibility</p:attrName>
                                        </p:attrNameLst>
                                      </p:cBhvr>
                                      <p:to>
                                        <p:strVal val="visible"/>
                                      </p:to>
                                    </p:set>
                                    <p:anim calcmode="lin" valueType="num">
                                      <p:cBhvr additive="base">
                                        <p:cTn id="14" dur="1100" fill="hold"/>
                                        <p:tgtEl>
                                          <p:spTgt spid="146"/>
                                        </p:tgtEl>
                                        <p:attrNameLst>
                                          <p:attrName>ppt_x</p:attrName>
                                        </p:attrNameLst>
                                      </p:cBhvr>
                                      <p:tavLst>
                                        <p:tav tm="0">
                                          <p:val>
                                            <p:strVal val="1+#ppt_w/2"/>
                                          </p:val>
                                        </p:tav>
                                        <p:tav tm="100000">
                                          <p:val>
                                            <p:strVal val="#ppt_x"/>
                                          </p:val>
                                        </p:tav>
                                      </p:tavLst>
                                    </p:anim>
                                    <p:anim calcmode="lin" valueType="num">
                                      <p:cBhvr additive="base">
                                        <p:cTn id="15" dur="1100" fill="hold"/>
                                        <p:tgtEl>
                                          <p:spTgt spid="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txBox="1"/>
          <p:nvPr/>
        </p:nvSpPr>
        <p:spPr>
          <a:xfrm>
            <a:off x="594259" y="216900"/>
            <a:ext cx="8192056" cy="652800"/>
          </a:xfrm>
          <a:prstGeom prst="rect">
            <a:avLst/>
          </a:prstGeom>
          <a:noFill/>
          <a:ln>
            <a:noFill/>
          </a:ln>
        </p:spPr>
        <p:txBody>
          <a:bodyPr spcFirstLastPara="1" wrap="square" lIns="0" tIns="0" rIns="0" bIns="0" anchor="t" anchorCtr="0">
            <a:noAutofit/>
          </a:bodyPr>
          <a:lstStyle/>
          <a:p>
            <a:pPr algn="r" rtl="1">
              <a:lnSpc>
                <a:spcPct val="96000"/>
              </a:lnSpc>
            </a:pPr>
            <a:r>
              <a:rPr lang="en" sz="3600" b="1" dirty="0">
                <a:solidFill>
                  <a:srgbClr val="272665"/>
                </a:solidFill>
                <a:latin typeface="Vazir FD" panose="020B0603030804020204" pitchFamily="34" charset="-78"/>
                <a:cs typeface="Vazir FD" panose="020B0603030804020204" pitchFamily="34" charset="-78"/>
                <a:sym typeface="Public Sans"/>
              </a:rPr>
              <a:t>رای</a:t>
            </a:r>
            <a:r>
              <a:rPr lang="fa-IR" sz="3600" b="1" dirty="0">
                <a:solidFill>
                  <a:srgbClr val="272665"/>
                </a:solidFill>
                <a:latin typeface="Vazir FD" panose="020B0603030804020204" pitchFamily="34" charset="-78"/>
                <a:cs typeface="Vazir FD" panose="020B0603030804020204" pitchFamily="34" charset="-78"/>
                <a:sym typeface="Public Sans"/>
              </a:rPr>
              <a:t>‌</a:t>
            </a:r>
            <a:r>
              <a:rPr lang="en" sz="3600" b="1" dirty="0">
                <a:solidFill>
                  <a:srgbClr val="272665"/>
                </a:solidFill>
                <a:latin typeface="Vazir FD" panose="020B0603030804020204" pitchFamily="34" charset="-78"/>
                <a:cs typeface="Vazir FD" panose="020B0603030804020204" pitchFamily="34" charset="-78"/>
                <a:sym typeface="Public Sans"/>
              </a:rPr>
              <a:t>گی</a:t>
            </a:r>
            <a:r>
              <a:rPr lang="fa-IR" sz="3600" b="1" dirty="0">
                <a:solidFill>
                  <a:srgbClr val="272665"/>
                </a:solidFill>
                <a:latin typeface="Vazir FD" panose="020B0603030804020204" pitchFamily="34" charset="-78"/>
                <a:cs typeface="Vazir FD" panose="020B0603030804020204" pitchFamily="34" charset="-78"/>
                <a:sym typeface="Public Sans"/>
              </a:rPr>
              <a:t>ری ریاست جمهوری آمریکا در سال 2000</a:t>
            </a:r>
            <a:endParaRPr sz="3600" b="1" dirty="0">
              <a:solidFill>
                <a:srgbClr val="272665"/>
              </a:solidFill>
              <a:latin typeface="Vazir FD" panose="020B0603030804020204" pitchFamily="34" charset="-78"/>
              <a:cs typeface="Vazir FD" panose="020B0603030804020204" pitchFamily="34" charset="-78"/>
              <a:sym typeface="Public Sans"/>
            </a:endParaRPr>
          </a:p>
          <a:p>
            <a:pPr marL="0" marR="0" lvl="0" indent="0" algn="r" rtl="1">
              <a:lnSpc>
                <a:spcPct val="96000"/>
              </a:lnSpc>
              <a:spcBef>
                <a:spcPts val="0"/>
              </a:spcBef>
              <a:spcAft>
                <a:spcPts val="0"/>
              </a:spcAft>
              <a:buNone/>
            </a:pPr>
            <a:endParaRPr sz="4400" dirty="0">
              <a:solidFill>
                <a:srgbClr val="272665"/>
              </a:solidFill>
              <a:latin typeface="Public Sans"/>
              <a:ea typeface="Public Sans"/>
              <a:cs typeface="Public Sans"/>
              <a:sym typeface="Public Sans"/>
            </a:endParaRPr>
          </a:p>
        </p:txBody>
      </p:sp>
      <p:sp>
        <p:nvSpPr>
          <p:cNvPr id="436" name="Google Shape;436;p48"/>
          <p:cNvSpPr txBox="1"/>
          <p:nvPr/>
        </p:nvSpPr>
        <p:spPr>
          <a:xfrm>
            <a:off x="3552464" y="994813"/>
            <a:ext cx="5233851" cy="2216571"/>
          </a:xfrm>
          <a:prstGeom prst="rect">
            <a:avLst/>
          </a:prstGeom>
          <a:noFill/>
          <a:ln>
            <a:noFill/>
          </a:ln>
        </p:spPr>
        <p:txBody>
          <a:bodyPr spcFirstLastPara="1" wrap="square" lIns="91425" tIns="91425" rIns="91425" bIns="91425" anchor="t" anchorCtr="0">
            <a:noAutofit/>
          </a:bodyPr>
          <a:lstStyle/>
          <a:p>
            <a:pPr marL="127000" lvl="0" algn="r" rtl="1">
              <a:lnSpc>
                <a:spcPct val="200000"/>
              </a:lnSpc>
              <a:spcBef>
                <a:spcPts val="0"/>
              </a:spcBef>
              <a:spcAft>
                <a:spcPts val="0"/>
              </a:spcAft>
              <a:buClr>
                <a:schemeClr val="dk1"/>
              </a:buClr>
              <a:buSzPts val="1600"/>
            </a:pPr>
            <a:r>
              <a:rPr lang="en" sz="2000" dirty="0">
                <a:latin typeface="Vazir FD" panose="020B0603030804020204" pitchFamily="34" charset="-78"/>
                <a:cs typeface="Vazir FD" panose="020B0603030804020204" pitchFamily="34" charset="-78"/>
                <a:sym typeface="Calibri"/>
              </a:rPr>
              <a:t>یک میلیاردر آمریکایی در حمایت از نادر</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 تبلیغاتی را آماده کرد.</a:t>
            </a:r>
            <a:endParaRPr sz="2000" dirty="0">
              <a:latin typeface="Vazir FD" panose="020B0603030804020204" pitchFamily="34" charset="-78"/>
              <a:cs typeface="Vazir FD" panose="020B0603030804020204" pitchFamily="34" charset="-78"/>
              <a:sym typeface="Calibri"/>
            </a:endParaRPr>
          </a:p>
          <a:p>
            <a:pPr marL="127000" lvl="0" algn="r" rtl="1">
              <a:lnSpc>
                <a:spcPct val="200000"/>
              </a:lnSpc>
              <a:buClr>
                <a:schemeClr val="dk1"/>
              </a:buClr>
              <a:buSzPts val="1600"/>
            </a:pPr>
            <a:r>
              <a:rPr lang="fa-IR" sz="2000" dirty="0">
                <a:latin typeface="Vazir FD" panose="020B0603030804020204" pitchFamily="34" charset="-78"/>
                <a:cs typeface="Vazir FD" panose="020B0603030804020204" pitchFamily="34" charset="-78"/>
                <a:sym typeface="Calibri"/>
              </a:rPr>
              <a:t>     ← </a:t>
            </a:r>
            <a:r>
              <a:rPr lang="en" sz="2000" dirty="0">
                <a:latin typeface="Vazir FD" panose="020B0603030804020204" pitchFamily="34" charset="-78"/>
                <a:cs typeface="Vazir FD" panose="020B0603030804020204" pitchFamily="34" charset="-78"/>
                <a:sym typeface="Calibri"/>
              </a:rPr>
              <a:t>هدف آن</a:t>
            </a:r>
            <a:r>
              <a:rPr lang="fa-IR" sz="2000" dirty="0">
                <a:latin typeface="Vazir FD" panose="020B0603030804020204" pitchFamily="34" charset="-78"/>
                <a:cs typeface="Vazir FD" panose="020B0603030804020204" pitchFamily="34" charset="-78"/>
                <a:sym typeface="Calibri"/>
              </a:rPr>
              <a:t>‌</a:t>
            </a:r>
            <a:r>
              <a:rPr lang="en" sz="2000" dirty="0">
                <a:latin typeface="Vazir FD" panose="020B0603030804020204" pitchFamily="34" charset="-78"/>
                <a:cs typeface="Vazir FD" panose="020B0603030804020204" pitchFamily="34" charset="-78"/>
                <a:sym typeface="Calibri"/>
              </a:rPr>
              <a:t>ها رسیدن به %5</a:t>
            </a:r>
            <a:r>
              <a:rPr lang="fa-IR" sz="2000" dirty="0">
                <a:latin typeface="Vazir FD" panose="020B0603030804020204" pitchFamily="34" charset="-78"/>
                <a:cs typeface="Vazir FD" panose="020B0603030804020204" pitchFamily="34" charset="-78"/>
                <a:sym typeface="Calibri"/>
              </a:rPr>
              <a:t> </a:t>
            </a:r>
            <a:r>
              <a:rPr lang="en" sz="2000" dirty="0">
                <a:latin typeface="Vazir FD" panose="020B0603030804020204" pitchFamily="34" charset="-78"/>
                <a:cs typeface="Vazir FD" panose="020B0603030804020204" pitchFamily="34" charset="-78"/>
                <a:sym typeface="Calibri"/>
              </a:rPr>
              <a:t>آرا بود</a:t>
            </a:r>
            <a:r>
              <a:rPr lang="en" sz="1600" dirty="0">
                <a:solidFill>
                  <a:schemeClr val="dk1"/>
                </a:solidFill>
                <a:latin typeface="Calibri"/>
                <a:ea typeface="Calibri"/>
                <a:cs typeface="Calibri"/>
                <a:sym typeface="Calibri"/>
              </a:rPr>
              <a:t>.</a:t>
            </a:r>
            <a:endParaRPr sz="1600" dirty="0">
              <a:solidFill>
                <a:schemeClr val="dk1"/>
              </a:solidFill>
              <a:latin typeface="Calibri"/>
              <a:ea typeface="Calibri"/>
              <a:cs typeface="Calibri"/>
              <a:sym typeface="Calibri"/>
            </a:endParaRPr>
          </a:p>
        </p:txBody>
      </p:sp>
      <p:pic>
        <p:nvPicPr>
          <p:cNvPr id="437" name="Google Shape;437;p48"/>
          <p:cNvPicPr preferRelativeResize="0"/>
          <p:nvPr/>
        </p:nvPicPr>
        <p:blipFill>
          <a:blip r:embed="rId3">
            <a:alphaModFix/>
          </a:blip>
          <a:stretch>
            <a:fillRect/>
          </a:stretch>
        </p:blipFill>
        <p:spPr>
          <a:xfrm>
            <a:off x="2899092" y="2673693"/>
            <a:ext cx="1288836" cy="1527100"/>
          </a:xfrm>
          <a:prstGeom prst="roundRect">
            <a:avLst/>
          </a:prstGeom>
          <a:noFill/>
          <a:ln w="28575">
            <a:solidFill>
              <a:srgbClr val="7030A0"/>
            </a:solidFill>
          </a:ln>
        </p:spPr>
      </p:pic>
      <p:pic>
        <p:nvPicPr>
          <p:cNvPr id="438" name="Google Shape;438;p48"/>
          <p:cNvPicPr preferRelativeResize="0"/>
          <p:nvPr/>
        </p:nvPicPr>
        <p:blipFill>
          <a:blip r:embed="rId4">
            <a:alphaModFix/>
          </a:blip>
          <a:stretch>
            <a:fillRect/>
          </a:stretch>
        </p:blipFill>
        <p:spPr>
          <a:xfrm>
            <a:off x="508494" y="1287925"/>
            <a:ext cx="1156371" cy="1565100"/>
          </a:xfrm>
          <a:prstGeom prst="roundRect">
            <a:avLst/>
          </a:prstGeom>
          <a:noFill/>
          <a:ln w="28575">
            <a:solidFill>
              <a:srgbClr val="7030A0"/>
            </a:solidFill>
          </a:ln>
        </p:spPr>
      </p:pic>
      <p:pic>
        <p:nvPicPr>
          <p:cNvPr id="439" name="Google Shape;439;p48"/>
          <p:cNvPicPr preferRelativeResize="0"/>
          <p:nvPr/>
        </p:nvPicPr>
        <p:blipFill>
          <a:blip r:embed="rId5">
            <a:alphaModFix/>
          </a:blip>
          <a:stretch>
            <a:fillRect/>
          </a:stretch>
        </p:blipFill>
        <p:spPr>
          <a:xfrm>
            <a:off x="1695345" y="1962375"/>
            <a:ext cx="1173825" cy="1565132"/>
          </a:xfrm>
          <a:prstGeom prst="roundRect">
            <a:avLst/>
          </a:prstGeom>
          <a:noFill/>
          <a:ln w="28575">
            <a:solidFill>
              <a:srgbClr val="7030A0"/>
            </a:solidFill>
          </a:ln>
        </p:spPr>
      </p:pic>
      <p:sp>
        <p:nvSpPr>
          <p:cNvPr id="440" name="Google Shape;440;p48"/>
          <p:cNvSpPr txBox="1"/>
          <p:nvPr/>
        </p:nvSpPr>
        <p:spPr>
          <a:xfrm>
            <a:off x="508294" y="2784350"/>
            <a:ext cx="8496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600" dirty="0">
                <a:solidFill>
                  <a:schemeClr val="dk1"/>
                </a:solidFill>
                <a:latin typeface="Vazir FD" panose="020B0603030804020204" pitchFamily="34" charset="-78"/>
                <a:ea typeface="Calibri"/>
                <a:cs typeface="Vazir FD" panose="020B0603030804020204" pitchFamily="34" charset="-78"/>
                <a:sym typeface="Calibri"/>
              </a:rPr>
              <a:t>بوش</a:t>
            </a:r>
            <a:endParaRPr sz="1600" dirty="0">
              <a:solidFill>
                <a:schemeClr val="dk1"/>
              </a:solidFill>
              <a:latin typeface="Vazir FD" panose="020B0603030804020204" pitchFamily="34" charset="-78"/>
              <a:ea typeface="Calibri"/>
              <a:cs typeface="Vazir FD" panose="020B0603030804020204" pitchFamily="34" charset="-78"/>
              <a:sym typeface="Calibri"/>
            </a:endParaRPr>
          </a:p>
        </p:txBody>
      </p:sp>
      <p:sp>
        <p:nvSpPr>
          <p:cNvPr id="441" name="Google Shape;441;p48"/>
          <p:cNvSpPr txBox="1"/>
          <p:nvPr/>
        </p:nvSpPr>
        <p:spPr>
          <a:xfrm>
            <a:off x="2039486" y="3482996"/>
            <a:ext cx="456852" cy="374704"/>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600" dirty="0">
                <a:solidFill>
                  <a:schemeClr val="dk1"/>
                </a:solidFill>
                <a:latin typeface="Vazir FD" panose="020B0603030804020204" pitchFamily="34" charset="-78"/>
                <a:ea typeface="Calibri"/>
                <a:cs typeface="Vazir FD" panose="020B0603030804020204" pitchFamily="34" charset="-78"/>
                <a:sym typeface="Calibri"/>
              </a:rPr>
              <a:t>گور</a:t>
            </a:r>
            <a:endParaRPr sz="1600" dirty="0">
              <a:solidFill>
                <a:schemeClr val="dk1"/>
              </a:solidFill>
              <a:latin typeface="Vazir FD" panose="020B0603030804020204" pitchFamily="34" charset="-78"/>
              <a:ea typeface="Calibri"/>
              <a:cs typeface="Vazir FD" panose="020B0603030804020204" pitchFamily="34" charset="-78"/>
              <a:sym typeface="Calibri"/>
            </a:endParaRPr>
          </a:p>
        </p:txBody>
      </p:sp>
      <p:sp>
        <p:nvSpPr>
          <p:cNvPr id="442" name="Google Shape;442;p48"/>
          <p:cNvSpPr txBox="1"/>
          <p:nvPr/>
        </p:nvSpPr>
        <p:spPr>
          <a:xfrm>
            <a:off x="2876790" y="4136797"/>
            <a:ext cx="849600" cy="18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en" sz="1600" dirty="0">
                <a:solidFill>
                  <a:schemeClr val="dk1"/>
                </a:solidFill>
                <a:latin typeface="Vazir FD" panose="020B0603030804020204" pitchFamily="34" charset="-78"/>
                <a:ea typeface="Calibri"/>
                <a:cs typeface="Vazir FD" panose="020B0603030804020204" pitchFamily="34" charset="-78"/>
                <a:sym typeface="Calibri"/>
              </a:rPr>
              <a:t>نادر</a:t>
            </a:r>
            <a:endParaRPr sz="1600" dirty="0">
              <a:solidFill>
                <a:schemeClr val="dk1"/>
              </a:solidFill>
              <a:latin typeface="Vazir FD" panose="020B0603030804020204" pitchFamily="34" charset="-78"/>
              <a:ea typeface="Calibri"/>
              <a:cs typeface="Vazir FD" panose="020B0603030804020204" pitchFamily="34" charset="-78"/>
              <a:sym typeface="Calibri"/>
            </a:endParaRPr>
          </a:p>
        </p:txBody>
      </p:sp>
      <p:sp>
        <p:nvSpPr>
          <p:cNvPr id="2" name="Arrow: Chevron 1">
            <a:extLst>
              <a:ext uri="{FF2B5EF4-FFF2-40B4-BE49-F238E27FC236}">
                <a16:creationId xmlns:a16="http://schemas.microsoft.com/office/drawing/2014/main" id="{B61A2624-59D2-8A22-8FFC-1FC924B38BDB}"/>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61D1A3A0-A799-9AB5-8EB8-D3DFB139C617}"/>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09CA6815-4E7C-1846-C596-11654E5F091F}"/>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2C5B735E-919B-D3EA-F949-661E717CC3B9}"/>
              </a:ext>
            </a:extLst>
          </p:cNvPr>
          <p:cNvSpPr/>
          <p:nvPr/>
        </p:nvSpPr>
        <p:spPr>
          <a:xfrm rot="10800000">
            <a:off x="1607626" y="4671880"/>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9F4DE8AE-F210-4F4D-FBC0-4F33BD7CBADB}"/>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FE526279-DEDD-0832-801D-0B06B8906AF0}"/>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D45F6D74-1201-EF60-5DB1-588DCA09FB37}"/>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E01CEFF2-A9C9-1B45-4F71-47AC53CC098D}"/>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استقرای قهقرایی</a:t>
            </a:r>
            <a:endParaRPr lang="en-US" b="1" dirty="0">
              <a:solidFill>
                <a:schemeClr val="tx1"/>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5095744A-65CA-152B-6836-D346955EC45B}"/>
              </a:ext>
            </a:extLst>
          </p:cNvPr>
          <p:cNvSpPr txBox="1"/>
          <p:nvPr/>
        </p:nvSpPr>
        <p:spPr>
          <a:xfrm>
            <a:off x="2051146" y="4709620"/>
            <a:ext cx="768159"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رای‌گیری</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AF6CEB95-4EEA-AF88-4461-9593CD1689BC}"/>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0E18302B-C04D-D94B-9AB8-37F1C96815B0}"/>
              </a:ext>
            </a:extLst>
          </p:cNvPr>
          <p:cNvSpPr txBox="1"/>
          <p:nvPr/>
        </p:nvSpPr>
        <p:spPr>
          <a:xfrm>
            <a:off x="7915842" y="4670522"/>
            <a:ext cx="1034257"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42 از 47</a:t>
            </a:r>
            <a:endParaRPr lang="en-US" sz="1800" dirty="0">
              <a:solidFill>
                <a:schemeClr val="tx1"/>
              </a:solidFill>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anim calcmode="lin" valueType="num">
                                      <p:cBhvr>
                                        <p:cTn id="13" dur="1000" fill="hold"/>
                                        <p:tgtEl>
                                          <p:spTgt spid="437"/>
                                        </p:tgtEl>
                                        <p:attrNameLst>
                                          <p:attrName>ppt_x</p:attrName>
                                        </p:attrNameLst>
                                      </p:cBhvr>
                                      <p:tavLst>
                                        <p:tav tm="0">
                                          <p:val>
                                            <p:strVal val="#ppt_x"/>
                                          </p:val>
                                        </p:tav>
                                        <p:tav tm="100000">
                                          <p:val>
                                            <p:strVal val="#ppt_x"/>
                                          </p:val>
                                        </p:tav>
                                      </p:tavLst>
                                    </p:anim>
                                    <p:anim calcmode="lin" valueType="num">
                                      <p:cBhvr>
                                        <p:cTn id="14" dur="1000" fill="hold"/>
                                        <p:tgtEl>
                                          <p:spTgt spid="43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9"/>
                                        </p:tgtEl>
                                        <p:attrNameLst>
                                          <p:attrName>style.visibility</p:attrName>
                                        </p:attrNameLst>
                                      </p:cBhvr>
                                      <p:to>
                                        <p:strVal val="visible"/>
                                      </p:to>
                                    </p:set>
                                    <p:animEffect transition="in" filter="fade">
                                      <p:cBhvr>
                                        <p:cTn id="17" dur="1000"/>
                                        <p:tgtEl>
                                          <p:spTgt spid="439"/>
                                        </p:tgtEl>
                                      </p:cBhvr>
                                    </p:animEffect>
                                    <p:anim calcmode="lin" valueType="num">
                                      <p:cBhvr>
                                        <p:cTn id="18" dur="1000" fill="hold"/>
                                        <p:tgtEl>
                                          <p:spTgt spid="439"/>
                                        </p:tgtEl>
                                        <p:attrNameLst>
                                          <p:attrName>ppt_x</p:attrName>
                                        </p:attrNameLst>
                                      </p:cBhvr>
                                      <p:tavLst>
                                        <p:tav tm="0">
                                          <p:val>
                                            <p:strVal val="#ppt_x"/>
                                          </p:val>
                                        </p:tav>
                                        <p:tav tm="100000">
                                          <p:val>
                                            <p:strVal val="#ppt_x"/>
                                          </p:val>
                                        </p:tav>
                                      </p:tavLst>
                                    </p:anim>
                                    <p:anim calcmode="lin" valueType="num">
                                      <p:cBhvr>
                                        <p:cTn id="19" dur="1000" fill="hold"/>
                                        <p:tgtEl>
                                          <p:spTgt spid="4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1"/>
                                        </p:tgtEl>
                                        <p:attrNameLst>
                                          <p:attrName>style.visibility</p:attrName>
                                        </p:attrNameLst>
                                      </p:cBhvr>
                                      <p:to>
                                        <p:strVal val="visible"/>
                                      </p:to>
                                    </p:set>
                                    <p:animEffect transition="in" filter="fade">
                                      <p:cBhvr>
                                        <p:cTn id="22" dur="1000"/>
                                        <p:tgtEl>
                                          <p:spTgt spid="441"/>
                                        </p:tgtEl>
                                      </p:cBhvr>
                                    </p:animEffect>
                                    <p:anim calcmode="lin" valueType="num">
                                      <p:cBhvr>
                                        <p:cTn id="23" dur="1000" fill="hold"/>
                                        <p:tgtEl>
                                          <p:spTgt spid="441"/>
                                        </p:tgtEl>
                                        <p:attrNameLst>
                                          <p:attrName>ppt_x</p:attrName>
                                        </p:attrNameLst>
                                      </p:cBhvr>
                                      <p:tavLst>
                                        <p:tav tm="0">
                                          <p:val>
                                            <p:strVal val="#ppt_x"/>
                                          </p:val>
                                        </p:tav>
                                        <p:tav tm="100000">
                                          <p:val>
                                            <p:strVal val="#ppt_x"/>
                                          </p:val>
                                        </p:tav>
                                      </p:tavLst>
                                    </p:anim>
                                    <p:anim calcmode="lin" valueType="num">
                                      <p:cBhvr>
                                        <p:cTn id="24" dur="1000" fill="hold"/>
                                        <p:tgtEl>
                                          <p:spTgt spid="4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2"/>
                                        </p:tgtEl>
                                        <p:attrNameLst>
                                          <p:attrName>style.visibility</p:attrName>
                                        </p:attrNameLst>
                                      </p:cBhvr>
                                      <p:to>
                                        <p:strVal val="visible"/>
                                      </p:to>
                                    </p:set>
                                    <p:animEffect transition="in" filter="fade">
                                      <p:cBhvr>
                                        <p:cTn id="27" dur="1000"/>
                                        <p:tgtEl>
                                          <p:spTgt spid="442"/>
                                        </p:tgtEl>
                                      </p:cBhvr>
                                    </p:animEffect>
                                    <p:anim calcmode="lin" valueType="num">
                                      <p:cBhvr>
                                        <p:cTn id="28" dur="1000" fill="hold"/>
                                        <p:tgtEl>
                                          <p:spTgt spid="442"/>
                                        </p:tgtEl>
                                        <p:attrNameLst>
                                          <p:attrName>ppt_x</p:attrName>
                                        </p:attrNameLst>
                                      </p:cBhvr>
                                      <p:tavLst>
                                        <p:tav tm="0">
                                          <p:val>
                                            <p:strVal val="#ppt_x"/>
                                          </p:val>
                                        </p:tav>
                                        <p:tav tm="100000">
                                          <p:val>
                                            <p:strVal val="#ppt_x"/>
                                          </p:val>
                                        </p:tav>
                                      </p:tavLst>
                                    </p:anim>
                                    <p:anim calcmode="lin" valueType="num">
                                      <p:cBhvr>
                                        <p:cTn id="29" dur="1000" fill="hold"/>
                                        <p:tgtEl>
                                          <p:spTgt spid="44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38"/>
                                        </p:tgtEl>
                                        <p:attrNameLst>
                                          <p:attrName>style.visibility</p:attrName>
                                        </p:attrNameLst>
                                      </p:cBhvr>
                                      <p:to>
                                        <p:strVal val="visible"/>
                                      </p:to>
                                    </p:set>
                                    <p:animEffect transition="in" filter="fade">
                                      <p:cBhvr>
                                        <p:cTn id="32" dur="1000"/>
                                        <p:tgtEl>
                                          <p:spTgt spid="438"/>
                                        </p:tgtEl>
                                      </p:cBhvr>
                                    </p:animEffect>
                                    <p:anim calcmode="lin" valueType="num">
                                      <p:cBhvr>
                                        <p:cTn id="33" dur="1000" fill="hold"/>
                                        <p:tgtEl>
                                          <p:spTgt spid="438"/>
                                        </p:tgtEl>
                                        <p:attrNameLst>
                                          <p:attrName>ppt_x</p:attrName>
                                        </p:attrNameLst>
                                      </p:cBhvr>
                                      <p:tavLst>
                                        <p:tav tm="0">
                                          <p:val>
                                            <p:strVal val="#ppt_x"/>
                                          </p:val>
                                        </p:tav>
                                        <p:tav tm="100000">
                                          <p:val>
                                            <p:strVal val="#ppt_x"/>
                                          </p:val>
                                        </p:tav>
                                      </p:tavLst>
                                    </p:anim>
                                    <p:anim calcmode="lin" valueType="num">
                                      <p:cBhvr>
                                        <p:cTn id="34" dur="1000" fill="hold"/>
                                        <p:tgtEl>
                                          <p:spTgt spid="43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40"/>
                                        </p:tgtEl>
                                        <p:attrNameLst>
                                          <p:attrName>style.visibility</p:attrName>
                                        </p:attrNameLst>
                                      </p:cBhvr>
                                      <p:to>
                                        <p:strVal val="visible"/>
                                      </p:to>
                                    </p:set>
                                    <p:animEffect transition="in" filter="fade">
                                      <p:cBhvr>
                                        <p:cTn id="37" dur="1000"/>
                                        <p:tgtEl>
                                          <p:spTgt spid="440"/>
                                        </p:tgtEl>
                                      </p:cBhvr>
                                    </p:animEffect>
                                    <p:anim calcmode="lin" valueType="num">
                                      <p:cBhvr>
                                        <p:cTn id="38" dur="1000" fill="hold"/>
                                        <p:tgtEl>
                                          <p:spTgt spid="440"/>
                                        </p:tgtEl>
                                        <p:attrNameLst>
                                          <p:attrName>ppt_x</p:attrName>
                                        </p:attrNameLst>
                                      </p:cBhvr>
                                      <p:tavLst>
                                        <p:tav tm="0">
                                          <p:val>
                                            <p:strVal val="#ppt_x"/>
                                          </p:val>
                                        </p:tav>
                                        <p:tav tm="100000">
                                          <p:val>
                                            <p:strVal val="#ppt_x"/>
                                          </p:val>
                                        </p:tav>
                                      </p:tavLst>
                                    </p:anim>
                                    <p:anim calcmode="lin" valueType="num">
                                      <p:cBhvr>
                                        <p:cTn id="39" dur="1000" fill="hold"/>
                                        <p:tgtEl>
                                          <p:spTgt spid="4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p:bldP spid="440" grpId="0"/>
      <p:bldP spid="441" grpId="0"/>
      <p:bldP spid="44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5576C282-9B54-E598-EB8B-207D0F018765}"/>
            </a:ext>
          </a:extLst>
        </p:cNvPr>
        <p:cNvGrpSpPr/>
        <p:nvPr/>
      </p:nvGrpSpPr>
      <p:grpSpPr>
        <a:xfrm>
          <a:off x="0" y="0"/>
          <a:ext cx="0" cy="0"/>
          <a:chOff x="0" y="0"/>
          <a:chExt cx="0" cy="0"/>
        </a:xfrm>
      </p:grpSpPr>
      <p:sp>
        <p:nvSpPr>
          <p:cNvPr id="204" name="Google Shape;204;p33">
            <a:extLst>
              <a:ext uri="{FF2B5EF4-FFF2-40B4-BE49-F238E27FC236}">
                <a16:creationId xmlns:a16="http://schemas.microsoft.com/office/drawing/2014/main" id="{A8E20A07-3950-596F-A6F9-B3525BAF5C71}"/>
              </a:ext>
            </a:extLst>
          </p:cNvPr>
          <p:cNvSpPr txBox="1"/>
          <p:nvPr/>
        </p:nvSpPr>
        <p:spPr>
          <a:xfrm>
            <a:off x="221100" y="21137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000" b="1" dirty="0">
                <a:solidFill>
                  <a:srgbClr val="272665"/>
                </a:solidFill>
                <a:latin typeface="Vazir FD" panose="020B0603030804020204" pitchFamily="34" charset="-78"/>
                <a:ea typeface="Rubik Black"/>
                <a:cs typeface="Vazir FD" panose="020B0603030804020204" pitchFamily="34" charset="-78"/>
                <a:sym typeface="Rubik Black"/>
              </a:rPr>
              <a:t>پرسش و پاسخ</a:t>
            </a:r>
            <a:endParaRPr sz="3100" b="1" dirty="0">
              <a:latin typeface="Vazir FD" panose="020B0603030804020204" pitchFamily="34" charset="-78"/>
              <a:ea typeface="Rubik Black"/>
              <a:cs typeface="Vazir FD" panose="020B0603030804020204" pitchFamily="34" charset="-78"/>
              <a:sym typeface="Rubik Black"/>
            </a:endParaRPr>
          </a:p>
        </p:txBody>
      </p:sp>
      <p:pic>
        <p:nvPicPr>
          <p:cNvPr id="4" name="Picture 3">
            <a:extLst>
              <a:ext uri="{FF2B5EF4-FFF2-40B4-BE49-F238E27FC236}">
                <a16:creationId xmlns:a16="http://schemas.microsoft.com/office/drawing/2014/main" id="{D4E6CF9F-060E-62A9-C336-12581060BEEE}"/>
              </a:ext>
            </a:extLst>
          </p:cNvPr>
          <p:cNvPicPr>
            <a:picLocks noChangeAspect="1"/>
          </p:cNvPicPr>
          <p:nvPr/>
        </p:nvPicPr>
        <p:blipFill>
          <a:blip r:embed="rId3"/>
          <a:stretch>
            <a:fillRect/>
          </a:stretch>
        </p:blipFill>
        <p:spPr>
          <a:xfrm>
            <a:off x="2432458" y="653042"/>
            <a:ext cx="4279083" cy="4279083"/>
          </a:xfrm>
          <a:prstGeom prst="rect">
            <a:avLst/>
          </a:prstGeom>
        </p:spPr>
      </p:pic>
    </p:spTree>
    <p:extLst>
      <p:ext uri="{BB962C8B-B14F-4D97-AF65-F5344CB8AC3E}">
        <p14:creationId xmlns:p14="http://schemas.microsoft.com/office/powerpoint/2010/main" val="185224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2E53F6BB-3247-A31C-5FD0-5721D9EC4148}"/>
            </a:ext>
          </a:extLst>
        </p:cNvPr>
        <p:cNvGrpSpPr/>
        <p:nvPr/>
      </p:nvGrpSpPr>
      <p:grpSpPr>
        <a:xfrm>
          <a:off x="0" y="0"/>
          <a:ext cx="0" cy="0"/>
          <a:chOff x="0" y="0"/>
          <a:chExt cx="0" cy="0"/>
        </a:xfrm>
      </p:grpSpPr>
      <p:sp>
        <p:nvSpPr>
          <p:cNvPr id="287" name="Google Shape;287;p39">
            <a:extLst>
              <a:ext uri="{FF2B5EF4-FFF2-40B4-BE49-F238E27FC236}">
                <a16:creationId xmlns:a16="http://schemas.microsoft.com/office/drawing/2014/main" id="{325EA6DB-93BB-4115-672F-58D7A6458B1B}"/>
              </a:ext>
            </a:extLst>
          </p:cNvPr>
          <p:cNvSpPr/>
          <p:nvPr/>
        </p:nvSpPr>
        <p:spPr>
          <a:xfrm>
            <a:off x="-1896039" y="1846297"/>
            <a:ext cx="12936080" cy="1430037"/>
          </a:xfrm>
          <a:custGeom>
            <a:avLst/>
            <a:gdLst/>
            <a:ahLst/>
            <a:cxnLst/>
            <a:rect l="l" t="t" r="r" b="b"/>
            <a:pathLst>
              <a:path w="25872159" h="2860073" extrusionOk="0">
                <a:moveTo>
                  <a:pt x="0" y="0"/>
                </a:moveTo>
                <a:lnTo>
                  <a:pt x="25872158" y="0"/>
                </a:lnTo>
                <a:lnTo>
                  <a:pt x="25872158" y="2860074"/>
                </a:lnTo>
                <a:lnTo>
                  <a:pt x="0" y="2860074"/>
                </a:lnTo>
                <a:lnTo>
                  <a:pt x="0" y="0"/>
                </a:lnTo>
                <a:close/>
              </a:path>
            </a:pathLst>
          </a:custGeom>
          <a:blipFill rotWithShape="1">
            <a:blip r:embed="rId3">
              <a:alphaModFix/>
            </a:blip>
            <a:stretch>
              <a:fillRect/>
            </a:stretch>
          </a:blipFill>
          <a:ln>
            <a:noFill/>
          </a:ln>
        </p:spPr>
        <p:txBody>
          <a:bodyPr/>
          <a:lstStyle/>
          <a:p>
            <a:endParaRPr lang="en-US"/>
          </a:p>
        </p:txBody>
      </p:sp>
      <p:sp>
        <p:nvSpPr>
          <p:cNvPr id="289" name="Google Shape;289;p39">
            <a:extLst>
              <a:ext uri="{FF2B5EF4-FFF2-40B4-BE49-F238E27FC236}">
                <a16:creationId xmlns:a16="http://schemas.microsoft.com/office/drawing/2014/main" id="{D6621F6C-B9FA-F485-07AB-0437C0E85764}"/>
              </a:ext>
            </a:extLst>
          </p:cNvPr>
          <p:cNvSpPr/>
          <p:nvPr/>
        </p:nvSpPr>
        <p:spPr>
          <a:xfrm>
            <a:off x="1127851" y="1765679"/>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solidFill>
              <a:srgbClr val="7030A0"/>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9">
            <a:extLst>
              <a:ext uri="{FF2B5EF4-FFF2-40B4-BE49-F238E27FC236}">
                <a16:creationId xmlns:a16="http://schemas.microsoft.com/office/drawing/2014/main" id="{3FB2A955-32A6-199B-548F-B3416A87875B}"/>
              </a:ext>
            </a:extLst>
          </p:cNvPr>
          <p:cNvSpPr/>
          <p:nvPr/>
        </p:nvSpPr>
        <p:spPr>
          <a:xfrm>
            <a:off x="2704338" y="2875100"/>
            <a:ext cx="476255"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7" name="Google Shape;297;p39">
            <a:extLst>
              <a:ext uri="{FF2B5EF4-FFF2-40B4-BE49-F238E27FC236}">
                <a16:creationId xmlns:a16="http://schemas.microsoft.com/office/drawing/2014/main" id="{8C6C6A07-20D6-75DB-31D7-E706E4C5B488}"/>
              </a:ext>
            </a:extLst>
          </p:cNvPr>
          <p:cNvSpPr/>
          <p:nvPr/>
        </p:nvSpPr>
        <p:spPr>
          <a:xfrm>
            <a:off x="4333873" y="1765679"/>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0" name="Google Shape;300;p39">
            <a:extLst>
              <a:ext uri="{FF2B5EF4-FFF2-40B4-BE49-F238E27FC236}">
                <a16:creationId xmlns:a16="http://schemas.microsoft.com/office/drawing/2014/main" id="{BFD6E330-EC32-3C03-A5F0-228D2CEF77F1}"/>
              </a:ext>
            </a:extLst>
          </p:cNvPr>
          <p:cNvSpPr/>
          <p:nvPr/>
        </p:nvSpPr>
        <p:spPr>
          <a:xfrm>
            <a:off x="5993515" y="2875100"/>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3" name="Google Shape;303;p39">
            <a:extLst>
              <a:ext uri="{FF2B5EF4-FFF2-40B4-BE49-F238E27FC236}">
                <a16:creationId xmlns:a16="http://schemas.microsoft.com/office/drawing/2014/main" id="{881249BC-1D07-C3CB-971F-5AEE4319597D}"/>
              </a:ext>
            </a:extLst>
          </p:cNvPr>
          <p:cNvSpPr/>
          <p:nvPr/>
        </p:nvSpPr>
        <p:spPr>
          <a:xfrm>
            <a:off x="7563708" y="1765679"/>
            <a:ext cx="476254" cy="47625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30A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5" name="Google Shape;305;p39">
            <a:extLst>
              <a:ext uri="{FF2B5EF4-FFF2-40B4-BE49-F238E27FC236}">
                <a16:creationId xmlns:a16="http://schemas.microsoft.com/office/drawing/2014/main" id="{6CAD5F4A-856D-BC38-3057-B18A096F2748}"/>
              </a:ext>
            </a:extLst>
          </p:cNvPr>
          <p:cNvSpPr txBox="1"/>
          <p:nvPr/>
        </p:nvSpPr>
        <p:spPr>
          <a:xfrm>
            <a:off x="669410" y="2799952"/>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مقدمه‌ای بر نظریه‌ی بازی‌ها</a:t>
            </a:r>
            <a:endParaRPr sz="1800" b="1" dirty="0">
              <a:solidFill>
                <a:srgbClr val="7030A0"/>
              </a:solidFill>
              <a:latin typeface="Vazir FD" panose="020B0603030804020204" pitchFamily="34" charset="-78"/>
              <a:cs typeface="Vazir FD" panose="020B0603030804020204" pitchFamily="34" charset="-78"/>
            </a:endParaRPr>
          </a:p>
        </p:txBody>
      </p:sp>
      <p:sp>
        <p:nvSpPr>
          <p:cNvPr id="306" name="Google Shape;306;p39">
            <a:extLst>
              <a:ext uri="{FF2B5EF4-FFF2-40B4-BE49-F238E27FC236}">
                <a16:creationId xmlns:a16="http://schemas.microsoft.com/office/drawing/2014/main" id="{8C97F440-0CDF-C9D7-289F-E2ADAC6569A5}"/>
              </a:ext>
            </a:extLst>
          </p:cNvPr>
          <p:cNvSpPr txBox="1"/>
          <p:nvPr/>
        </p:nvSpPr>
        <p:spPr>
          <a:xfrm>
            <a:off x="2245897" y="1558658"/>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دوراهی زندانی تکرار‌شونده</a:t>
            </a:r>
            <a:endParaRPr lang="en-US" sz="1800" b="1" dirty="0">
              <a:solidFill>
                <a:srgbClr val="7030A0"/>
              </a:solidFill>
              <a:latin typeface="Vazir FD" panose="020B0603030804020204" pitchFamily="34" charset="-78"/>
              <a:cs typeface="Vazir FD" panose="020B0603030804020204" pitchFamily="34" charset="-78"/>
            </a:endParaRPr>
          </a:p>
        </p:txBody>
      </p:sp>
      <p:sp>
        <p:nvSpPr>
          <p:cNvPr id="307" name="Google Shape;307;p39">
            <a:extLst>
              <a:ext uri="{FF2B5EF4-FFF2-40B4-BE49-F238E27FC236}">
                <a16:creationId xmlns:a16="http://schemas.microsoft.com/office/drawing/2014/main" id="{0588DB93-8E9C-9E86-B722-FEF1DBED8991}"/>
              </a:ext>
            </a:extLst>
          </p:cNvPr>
          <p:cNvSpPr txBox="1"/>
          <p:nvPr/>
        </p:nvSpPr>
        <p:spPr>
          <a:xfrm>
            <a:off x="5490345" y="1775404"/>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رای‌گیری</a:t>
            </a:r>
            <a:endParaRPr sz="1800" b="1" dirty="0">
              <a:solidFill>
                <a:srgbClr val="7030A0"/>
              </a:solidFill>
              <a:latin typeface="Vazir FD" panose="020B0603030804020204" pitchFamily="34" charset="-78"/>
              <a:cs typeface="Vazir FD" panose="020B0603030804020204" pitchFamily="34" charset="-78"/>
            </a:endParaRPr>
          </a:p>
        </p:txBody>
      </p:sp>
      <p:sp>
        <p:nvSpPr>
          <p:cNvPr id="308" name="Google Shape;308;p39">
            <a:extLst>
              <a:ext uri="{FF2B5EF4-FFF2-40B4-BE49-F238E27FC236}">
                <a16:creationId xmlns:a16="http://schemas.microsoft.com/office/drawing/2014/main" id="{E72D8517-688C-A23B-3E87-B9CF2B79E068}"/>
              </a:ext>
            </a:extLst>
          </p:cNvPr>
          <p:cNvSpPr txBox="1"/>
          <p:nvPr/>
        </p:nvSpPr>
        <p:spPr>
          <a:xfrm>
            <a:off x="3838120" y="2771995"/>
            <a:ext cx="1422047"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استقرای قهقرایی</a:t>
            </a:r>
            <a:endParaRPr sz="1800" b="1" dirty="0">
              <a:solidFill>
                <a:srgbClr val="7030A0"/>
              </a:solidFill>
              <a:latin typeface="Vazir FD" panose="020B0603030804020204" pitchFamily="34" charset="-78"/>
              <a:cs typeface="Vazir FD" panose="020B0603030804020204" pitchFamily="34" charset="-78"/>
            </a:endParaRPr>
          </a:p>
        </p:txBody>
      </p:sp>
      <p:sp>
        <p:nvSpPr>
          <p:cNvPr id="309" name="Google Shape;309;p39">
            <a:extLst>
              <a:ext uri="{FF2B5EF4-FFF2-40B4-BE49-F238E27FC236}">
                <a16:creationId xmlns:a16="http://schemas.microsoft.com/office/drawing/2014/main" id="{36318989-19AB-1E2F-04E6-FC051ABDC3B3}"/>
              </a:ext>
            </a:extLst>
          </p:cNvPr>
          <p:cNvSpPr txBox="1"/>
          <p:nvPr/>
        </p:nvSpPr>
        <p:spPr>
          <a:xfrm>
            <a:off x="7105267" y="2807973"/>
            <a:ext cx="1422047"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a-IR" sz="1800" b="1" i="0" u="none" strike="noStrike" cap="none" dirty="0">
                <a:solidFill>
                  <a:srgbClr val="7030A0"/>
                </a:solidFill>
                <a:latin typeface="Vazir FD" panose="020B0603030804020204" pitchFamily="34" charset="-78"/>
                <a:ea typeface="Public Sans"/>
                <a:cs typeface="Vazir FD" panose="020B0603030804020204" pitchFamily="34" charset="-78"/>
                <a:sym typeface="Public Sans"/>
              </a:rPr>
              <a:t>جمع‌بندی</a:t>
            </a:r>
          </a:p>
        </p:txBody>
      </p:sp>
      <p:cxnSp>
        <p:nvCxnSpPr>
          <p:cNvPr id="310" name="Google Shape;310;p39">
            <a:extLst>
              <a:ext uri="{FF2B5EF4-FFF2-40B4-BE49-F238E27FC236}">
                <a16:creationId xmlns:a16="http://schemas.microsoft.com/office/drawing/2014/main" id="{0173D908-8C2F-C32B-0B99-3C6F0BEF95D6}"/>
              </a:ext>
            </a:extLst>
          </p:cNvPr>
          <p:cNvCxnSpPr/>
          <p:nvPr/>
        </p:nvCxnSpPr>
        <p:spPr>
          <a:xfrm>
            <a:off x="1365978"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1" name="Google Shape;311;p39">
            <a:extLst>
              <a:ext uri="{FF2B5EF4-FFF2-40B4-BE49-F238E27FC236}">
                <a16:creationId xmlns:a16="http://schemas.microsoft.com/office/drawing/2014/main" id="{83AF4564-DE7F-4E6E-9B25-54F11F51E737}"/>
              </a:ext>
            </a:extLst>
          </p:cNvPr>
          <p:cNvCxnSpPr/>
          <p:nvPr/>
        </p:nvCxnSpPr>
        <p:spPr>
          <a:xfrm>
            <a:off x="4579144"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2" name="Google Shape;312;p39">
            <a:extLst>
              <a:ext uri="{FF2B5EF4-FFF2-40B4-BE49-F238E27FC236}">
                <a16:creationId xmlns:a16="http://schemas.microsoft.com/office/drawing/2014/main" id="{37E55E67-7FCC-473C-CF74-9A231B70990F}"/>
              </a:ext>
            </a:extLst>
          </p:cNvPr>
          <p:cNvCxnSpPr/>
          <p:nvPr/>
        </p:nvCxnSpPr>
        <p:spPr>
          <a:xfrm>
            <a:off x="7808979" y="211363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3" name="Google Shape;313;p39">
            <a:extLst>
              <a:ext uri="{FF2B5EF4-FFF2-40B4-BE49-F238E27FC236}">
                <a16:creationId xmlns:a16="http://schemas.microsoft.com/office/drawing/2014/main" id="{BC557EB9-4813-0BEC-FD29-F6FBE0F27D16}"/>
              </a:ext>
            </a:extLst>
          </p:cNvPr>
          <p:cNvCxnSpPr/>
          <p:nvPr/>
        </p:nvCxnSpPr>
        <p:spPr>
          <a:xfrm rot="10800000">
            <a:off x="6231643" y="2405612"/>
            <a:ext cx="0" cy="583958"/>
          </a:xfrm>
          <a:prstGeom prst="straightConnector1">
            <a:avLst/>
          </a:prstGeom>
          <a:noFill/>
          <a:ln w="28575" cap="rnd" cmpd="sng">
            <a:solidFill>
              <a:srgbClr val="7030A0"/>
            </a:solidFill>
            <a:prstDash val="solid"/>
            <a:round/>
            <a:headEnd type="none" w="sm" len="sm"/>
            <a:tailEnd type="triangle" w="med" len="med"/>
          </a:ln>
        </p:spPr>
      </p:cxnSp>
      <p:cxnSp>
        <p:nvCxnSpPr>
          <p:cNvPr id="314" name="Google Shape;314;p39">
            <a:extLst>
              <a:ext uri="{FF2B5EF4-FFF2-40B4-BE49-F238E27FC236}">
                <a16:creationId xmlns:a16="http://schemas.microsoft.com/office/drawing/2014/main" id="{EDEEE38A-1D9A-2EFA-C10B-AEE0D5980796}"/>
              </a:ext>
            </a:extLst>
          </p:cNvPr>
          <p:cNvCxnSpPr/>
          <p:nvPr/>
        </p:nvCxnSpPr>
        <p:spPr>
          <a:xfrm rot="10800000">
            <a:off x="2942465" y="2405612"/>
            <a:ext cx="0" cy="583958"/>
          </a:xfrm>
          <a:prstGeom prst="straightConnector1">
            <a:avLst/>
          </a:prstGeom>
          <a:noFill/>
          <a:ln w="28575" cap="rnd"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89929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4CB30D46-3B9B-22AD-4A1E-7ABDCC9D9597}"/>
            </a:ext>
          </a:extLst>
        </p:cNvPr>
        <p:cNvGrpSpPr/>
        <p:nvPr/>
      </p:nvGrpSpPr>
      <p:grpSpPr>
        <a:xfrm>
          <a:off x="0" y="0"/>
          <a:ext cx="0" cy="0"/>
          <a:chOff x="0" y="0"/>
          <a:chExt cx="0" cy="0"/>
        </a:xfrm>
      </p:grpSpPr>
      <p:sp>
        <p:nvSpPr>
          <p:cNvPr id="137" name="Google Shape;137;p26">
            <a:extLst>
              <a:ext uri="{FF2B5EF4-FFF2-40B4-BE49-F238E27FC236}">
                <a16:creationId xmlns:a16="http://schemas.microsoft.com/office/drawing/2014/main" id="{5CD0C215-47E9-FD17-4A90-6AD7AC3BB3E5}"/>
              </a:ext>
            </a:extLst>
          </p:cNvPr>
          <p:cNvSpPr txBox="1"/>
          <p:nvPr/>
        </p:nvSpPr>
        <p:spPr>
          <a:xfrm>
            <a:off x="5872480" y="2217197"/>
            <a:ext cx="2509520" cy="709105"/>
          </a:xfrm>
          <a:prstGeom prst="rect">
            <a:avLst/>
          </a:prstGeom>
          <a:noFill/>
          <a:ln>
            <a:noFill/>
          </a:ln>
        </p:spPr>
        <p:txBody>
          <a:bodyPr spcFirstLastPara="1" wrap="square" lIns="0" tIns="0" rIns="0" bIns="0" anchor="t" anchorCtr="0">
            <a:spAutoFit/>
          </a:bodyPr>
          <a:lstStyle/>
          <a:p>
            <a:pPr marL="0" marR="0" lvl="0" indent="0" algn="ctr" rtl="1">
              <a:lnSpc>
                <a:spcPct val="96000"/>
              </a:lnSpc>
              <a:spcBef>
                <a:spcPts val="0"/>
              </a:spcBef>
              <a:spcAft>
                <a:spcPts val="0"/>
              </a:spcAft>
              <a:buNone/>
            </a:pPr>
            <a:r>
              <a:rPr lang="fa-IR" sz="4800" b="1" dirty="0">
                <a:solidFill>
                  <a:srgbClr val="272665"/>
                </a:solidFill>
                <a:latin typeface="Vazir FD" panose="020B0603030804020204" pitchFamily="34" charset="-78"/>
                <a:ea typeface="Rubik Black"/>
                <a:cs typeface="Vazir FD" panose="020B0603030804020204" pitchFamily="34" charset="-78"/>
                <a:sym typeface="Rubik Black"/>
              </a:rPr>
              <a:t>جمع‌بندی</a:t>
            </a:r>
            <a:endParaRPr sz="700" b="1" dirty="0">
              <a:latin typeface="Vazir FD" panose="020B0603030804020204" pitchFamily="34" charset="-78"/>
              <a:ea typeface="Rubik Black"/>
              <a:cs typeface="Vazir FD" panose="020B0603030804020204" pitchFamily="34" charset="-78"/>
              <a:sym typeface="Rubik Black"/>
            </a:endParaRPr>
          </a:p>
        </p:txBody>
      </p:sp>
      <p:pic>
        <p:nvPicPr>
          <p:cNvPr id="3" name="Picture 2">
            <a:extLst>
              <a:ext uri="{FF2B5EF4-FFF2-40B4-BE49-F238E27FC236}">
                <a16:creationId xmlns:a16="http://schemas.microsoft.com/office/drawing/2014/main" id="{3E79AFFA-FD89-7A0B-58E1-82397DBC8A97}"/>
              </a:ext>
            </a:extLst>
          </p:cNvPr>
          <p:cNvPicPr>
            <a:picLocks noChangeAspect="1"/>
          </p:cNvPicPr>
          <p:nvPr/>
        </p:nvPicPr>
        <p:blipFill>
          <a:blip r:embed="rId3"/>
          <a:stretch>
            <a:fillRect/>
          </a:stretch>
        </p:blipFill>
        <p:spPr>
          <a:xfrm>
            <a:off x="140970" y="0"/>
            <a:ext cx="5143500" cy="5143500"/>
          </a:xfrm>
          <a:prstGeom prst="rect">
            <a:avLst/>
          </a:prstGeom>
        </p:spPr>
      </p:pic>
    </p:spTree>
    <p:extLst>
      <p:ext uri="{BB962C8B-B14F-4D97-AF65-F5344CB8AC3E}">
        <p14:creationId xmlns:p14="http://schemas.microsoft.com/office/powerpoint/2010/main" val="106134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8B28-1CB9-C60F-D8E9-9E23319ED644}"/>
              </a:ext>
            </a:extLst>
          </p:cNvPr>
          <p:cNvSpPr>
            <a:spLocks noGrp="1"/>
          </p:cNvSpPr>
          <p:nvPr>
            <p:ph type="ctrTitle"/>
          </p:nvPr>
        </p:nvSpPr>
        <p:spPr>
          <a:xfrm>
            <a:off x="342900" y="369845"/>
            <a:ext cx="8427256" cy="529820"/>
          </a:xfrm>
        </p:spPr>
        <p:txBody>
          <a:bodyPr>
            <a:noAutofit/>
          </a:bodyPr>
          <a:lstStyle/>
          <a:p>
            <a:pPr algn="r"/>
            <a:r>
              <a:rPr lang="fa-IR" sz="4000" b="1" dirty="0" err="1">
                <a:solidFill>
                  <a:srgbClr val="272665"/>
                </a:solidFill>
                <a:latin typeface="Vazir FD" panose="020B0603030804020204" pitchFamily="34" charset="-78"/>
                <a:cs typeface="Vazir FD" panose="020B0603030804020204" pitchFamily="34" charset="-78"/>
                <a:sym typeface="Arial"/>
              </a:rPr>
              <a:t>جمع‌بندی</a:t>
            </a:r>
            <a:endParaRPr lang="en-US" sz="4000" b="1" dirty="0">
              <a:solidFill>
                <a:srgbClr val="272665"/>
              </a:solidFill>
              <a:latin typeface="Vazir FD" panose="020B0603030804020204" pitchFamily="34" charset="-78"/>
              <a:cs typeface="Vazir FD" panose="020B0603030804020204" pitchFamily="34" charset="-78"/>
              <a:sym typeface="Arial"/>
            </a:endParaRPr>
          </a:p>
        </p:txBody>
      </p:sp>
      <p:sp>
        <p:nvSpPr>
          <p:cNvPr id="3" name="Subtitle 2">
            <a:extLst>
              <a:ext uri="{FF2B5EF4-FFF2-40B4-BE49-F238E27FC236}">
                <a16:creationId xmlns:a16="http://schemas.microsoft.com/office/drawing/2014/main" id="{8AAE5466-EB7E-EB84-BE24-B50539FC4E08}"/>
              </a:ext>
            </a:extLst>
          </p:cNvPr>
          <p:cNvSpPr>
            <a:spLocks noGrp="1"/>
          </p:cNvSpPr>
          <p:nvPr>
            <p:ph type="subTitle" idx="1"/>
          </p:nvPr>
        </p:nvSpPr>
        <p:spPr>
          <a:xfrm>
            <a:off x="114299" y="951108"/>
            <a:ext cx="8427256" cy="2540777"/>
          </a:xfrm>
        </p:spPr>
        <p:txBody>
          <a:bodyPr>
            <a:normAutofit/>
          </a:bodyPr>
          <a:lstStyle/>
          <a:p>
            <a:pPr indent="-355600" algn="just" rtl="1">
              <a:lnSpc>
                <a:spcPct val="150000"/>
              </a:lnSpc>
              <a:spcBef>
                <a:spcPts val="1000"/>
              </a:spcBef>
              <a:buClr>
                <a:srgbClr val="000000"/>
              </a:buClr>
              <a:buSzPts val="2000"/>
              <a:buFont typeface="Vazirmatn Medium"/>
              <a:buChar char="❖"/>
            </a:pPr>
            <a:r>
              <a:rPr lang="fa-IR" sz="2000" dirty="0">
                <a:solidFill>
                  <a:srgbClr val="000000"/>
                </a:solidFill>
                <a:latin typeface="Vazir FD" panose="020B0603030804020204" pitchFamily="34" charset="-78"/>
                <a:cs typeface="Vazir FD" panose="020B0603030804020204" pitchFamily="34" charset="-78"/>
                <a:sym typeface="Arial"/>
              </a:rPr>
              <a:t>تعادل </a:t>
            </a:r>
            <a:r>
              <a:rPr lang="fa-IR" sz="2000" dirty="0" err="1">
                <a:solidFill>
                  <a:srgbClr val="000000"/>
                </a:solidFill>
                <a:latin typeface="Vazir FD" panose="020B0603030804020204" pitchFamily="34" charset="-78"/>
                <a:cs typeface="Vazir FD" panose="020B0603030804020204" pitchFamily="34" charset="-78"/>
                <a:sym typeface="Arial"/>
              </a:rPr>
              <a:t>نش</a:t>
            </a:r>
            <a:endParaRPr lang="fa-IR" sz="20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2000" dirty="0" err="1">
                <a:solidFill>
                  <a:srgbClr val="000000"/>
                </a:solidFill>
                <a:latin typeface="Vazir FD" panose="020B0603030804020204" pitchFamily="34" charset="-78"/>
                <a:cs typeface="Vazir FD" panose="020B0603030804020204" pitchFamily="34" charset="-78"/>
                <a:sym typeface="Arial"/>
              </a:rPr>
              <a:t>دوراهی</a:t>
            </a:r>
            <a:r>
              <a:rPr lang="fa-IR" sz="2000" dirty="0">
                <a:solidFill>
                  <a:srgbClr val="000000"/>
                </a:solidFill>
                <a:latin typeface="Vazir FD" panose="020B0603030804020204" pitchFamily="34" charset="-78"/>
                <a:cs typeface="Vazir FD" panose="020B0603030804020204" pitchFamily="34" charset="-78"/>
                <a:sym typeface="Arial"/>
              </a:rPr>
              <a:t> زندانی ها و حالت </a:t>
            </a:r>
            <a:r>
              <a:rPr lang="fa-IR" sz="2000" dirty="0" err="1">
                <a:solidFill>
                  <a:srgbClr val="000000"/>
                </a:solidFill>
                <a:latin typeface="Vazir FD" panose="020B0603030804020204" pitchFamily="34" charset="-78"/>
                <a:cs typeface="Vazir FD" panose="020B0603030804020204" pitchFamily="34" charset="-78"/>
                <a:sym typeface="Arial"/>
              </a:rPr>
              <a:t>تکرارشونده‌ی</a:t>
            </a:r>
            <a:r>
              <a:rPr lang="fa-IR" sz="2000" dirty="0">
                <a:solidFill>
                  <a:srgbClr val="000000"/>
                </a:solidFill>
                <a:latin typeface="Vazir FD" panose="020B0603030804020204" pitchFamily="34" charset="-78"/>
                <a:cs typeface="Vazir FD" panose="020B0603030804020204" pitchFamily="34" charset="-78"/>
                <a:sym typeface="Arial"/>
              </a:rPr>
              <a:t> آن</a:t>
            </a:r>
          </a:p>
          <a:p>
            <a:pPr indent="-355600" algn="just" rtl="1">
              <a:lnSpc>
                <a:spcPct val="150000"/>
              </a:lnSpc>
              <a:spcBef>
                <a:spcPts val="1000"/>
              </a:spcBef>
              <a:buClr>
                <a:srgbClr val="000000"/>
              </a:buClr>
              <a:buSzPts val="2000"/>
              <a:buFont typeface="Vazirmatn Medium"/>
              <a:buChar char="❖"/>
            </a:pPr>
            <a:r>
              <a:rPr lang="fa-IR" sz="2000" dirty="0" err="1">
                <a:solidFill>
                  <a:srgbClr val="000000"/>
                </a:solidFill>
                <a:latin typeface="Vazir FD" panose="020B0603030804020204" pitchFamily="34" charset="-78"/>
                <a:cs typeface="Vazir FD" panose="020B0603030804020204" pitchFamily="34" charset="-78"/>
                <a:sym typeface="Arial"/>
              </a:rPr>
              <a:t>استقرای</a:t>
            </a:r>
            <a:r>
              <a:rPr lang="fa-IR" sz="2000" dirty="0">
                <a:solidFill>
                  <a:srgbClr val="000000"/>
                </a:solidFill>
                <a:latin typeface="Vazir FD" panose="020B0603030804020204" pitchFamily="34" charset="-78"/>
                <a:cs typeface="Vazir FD" panose="020B0603030804020204" pitchFamily="34" charset="-78"/>
                <a:sym typeface="Arial"/>
              </a:rPr>
              <a:t> </a:t>
            </a:r>
            <a:r>
              <a:rPr lang="fa-IR" sz="2000" dirty="0" err="1">
                <a:solidFill>
                  <a:srgbClr val="000000"/>
                </a:solidFill>
                <a:latin typeface="Vazir FD" panose="020B0603030804020204" pitchFamily="34" charset="-78"/>
                <a:cs typeface="Vazir FD" panose="020B0603030804020204" pitchFamily="34" charset="-78"/>
                <a:sym typeface="Arial"/>
              </a:rPr>
              <a:t>قهقرایی</a:t>
            </a:r>
            <a:endParaRPr lang="fa-IR" sz="20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2000" dirty="0">
                <a:solidFill>
                  <a:srgbClr val="000000"/>
                </a:solidFill>
                <a:latin typeface="Vazir FD" panose="020B0603030804020204" pitchFamily="34" charset="-78"/>
                <a:cs typeface="Vazir FD" panose="020B0603030804020204" pitchFamily="34" charset="-78"/>
                <a:sym typeface="Arial"/>
              </a:rPr>
              <a:t>قانون </a:t>
            </a:r>
            <a:r>
              <a:rPr lang="fa-IR" sz="2000" dirty="0" err="1">
                <a:solidFill>
                  <a:srgbClr val="000000"/>
                </a:solidFill>
                <a:latin typeface="Vazir FD" panose="020B0603030804020204" pitchFamily="34" charset="-78"/>
                <a:cs typeface="Vazir FD" panose="020B0603030804020204" pitchFamily="34" charset="-78"/>
                <a:sym typeface="Arial"/>
              </a:rPr>
              <a:t>دوورژه</a:t>
            </a:r>
            <a:r>
              <a:rPr lang="fa-IR" sz="2000" dirty="0">
                <a:solidFill>
                  <a:srgbClr val="000000"/>
                </a:solidFill>
                <a:latin typeface="Vazir FD" panose="020B0603030804020204" pitchFamily="34" charset="-78"/>
                <a:cs typeface="Vazir FD" panose="020B0603030804020204" pitchFamily="34" charset="-78"/>
                <a:sym typeface="Arial"/>
              </a:rPr>
              <a:t> و </a:t>
            </a:r>
            <a:r>
              <a:rPr lang="fa-IR" sz="2000" dirty="0" err="1">
                <a:solidFill>
                  <a:srgbClr val="000000"/>
                </a:solidFill>
                <a:latin typeface="Vazir FD" panose="020B0603030804020204" pitchFamily="34" charset="-78"/>
                <a:cs typeface="Vazir FD" panose="020B0603030804020204" pitchFamily="34" charset="-78"/>
                <a:sym typeface="Arial"/>
              </a:rPr>
              <a:t>رای‌گیری</a:t>
            </a:r>
            <a:endParaRPr lang="fa-IR" sz="2000" dirty="0">
              <a:solidFill>
                <a:srgbClr val="000000"/>
              </a:solidFill>
              <a:latin typeface="Vazir FD" panose="020B0603030804020204" pitchFamily="34" charset="-78"/>
              <a:cs typeface="Vazir FD" panose="020B0603030804020204" pitchFamily="34" charset="-78"/>
              <a:sym typeface="Arial"/>
            </a:endParaRPr>
          </a:p>
        </p:txBody>
      </p:sp>
      <p:sp>
        <p:nvSpPr>
          <p:cNvPr id="4" name="Arrow: Chevron 3">
            <a:extLst>
              <a:ext uri="{FF2B5EF4-FFF2-40B4-BE49-F238E27FC236}">
                <a16:creationId xmlns:a16="http://schemas.microsoft.com/office/drawing/2014/main" id="{4E3C6F61-D022-B5CC-D7E5-4E15821958F7}"/>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C1ECF375-98CF-18F5-61E5-735F8548301C}"/>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4720FB1F-3277-2C1B-47E6-A98F7B858066}"/>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3A212447-1199-CCEC-9E40-472F45FCE846}"/>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0D006281-65DD-9938-376B-BD7A09861946}"/>
              </a:ext>
            </a:extLst>
          </p:cNvPr>
          <p:cNvSpPr/>
          <p:nvPr/>
        </p:nvSpPr>
        <p:spPr>
          <a:xfrm rot="10800000">
            <a:off x="114300"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32601870-9AF6-AAAC-3C30-AC3F24100909}"/>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CCAB907E-AEDD-F80B-404C-C340C053F8B2}"/>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F5C632C9-3564-6FF4-B78D-5C05208D5EA2}"/>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استقرای قهقرایی</a:t>
            </a:r>
            <a:endParaRPr lang="en-US"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C833E108-7427-D982-4163-8898B5C620C5}"/>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41A8FD28-3710-7562-EE36-8E412FBE74E4}"/>
              </a:ext>
            </a:extLst>
          </p:cNvPr>
          <p:cNvSpPr txBox="1"/>
          <p:nvPr/>
        </p:nvSpPr>
        <p:spPr>
          <a:xfrm>
            <a:off x="508294" y="4709620"/>
            <a:ext cx="837089"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جمع‌بندی</a:t>
            </a:r>
            <a:endParaRPr lang="en-US" b="1" dirty="0">
              <a:solidFill>
                <a:schemeClr val="bg1"/>
              </a:solidFill>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0B248578-B6B1-C5FA-1479-52972A97305F}"/>
              </a:ext>
            </a:extLst>
          </p:cNvPr>
          <p:cNvSpPr txBox="1"/>
          <p:nvPr/>
        </p:nvSpPr>
        <p:spPr>
          <a:xfrm>
            <a:off x="7935078" y="4670522"/>
            <a:ext cx="101502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46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393330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2A8A3-F1B9-BEF0-B861-B9F5400FF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8425F3-A0A5-1387-AED7-32A4570C05D0}"/>
              </a:ext>
            </a:extLst>
          </p:cNvPr>
          <p:cNvSpPr>
            <a:spLocks noGrp="1"/>
          </p:cNvSpPr>
          <p:nvPr>
            <p:ph type="ctrTitle"/>
          </p:nvPr>
        </p:nvSpPr>
        <p:spPr>
          <a:xfrm>
            <a:off x="342900" y="369845"/>
            <a:ext cx="8427256" cy="529820"/>
          </a:xfrm>
        </p:spPr>
        <p:txBody>
          <a:bodyPr>
            <a:noAutofit/>
          </a:bodyPr>
          <a:lstStyle/>
          <a:p>
            <a:pPr algn="r"/>
            <a:r>
              <a:rPr lang="fa-IR" sz="4000" b="1" dirty="0">
                <a:solidFill>
                  <a:srgbClr val="272665"/>
                </a:solidFill>
                <a:latin typeface="Vazir FD" panose="020B0603030804020204" pitchFamily="34" charset="-78"/>
                <a:cs typeface="Vazir FD" panose="020B0603030804020204" pitchFamily="34" charset="-78"/>
              </a:rPr>
              <a:t>منابع</a:t>
            </a:r>
            <a:endParaRPr lang="en-US" sz="4000" b="1" dirty="0">
              <a:solidFill>
                <a:srgbClr val="272665"/>
              </a:solidFill>
              <a:latin typeface="Vazir FD" panose="020B0603030804020204" pitchFamily="34" charset="-78"/>
              <a:cs typeface="Vazir FD" panose="020B0603030804020204" pitchFamily="34" charset="-78"/>
              <a:sym typeface="Arial"/>
            </a:endParaRPr>
          </a:p>
        </p:txBody>
      </p:sp>
      <p:sp>
        <p:nvSpPr>
          <p:cNvPr id="3" name="Subtitle 2">
            <a:extLst>
              <a:ext uri="{FF2B5EF4-FFF2-40B4-BE49-F238E27FC236}">
                <a16:creationId xmlns:a16="http://schemas.microsoft.com/office/drawing/2014/main" id="{3A2318C0-D832-3208-4C52-944A4FABDF2C}"/>
              </a:ext>
            </a:extLst>
          </p:cNvPr>
          <p:cNvSpPr>
            <a:spLocks noGrp="1"/>
          </p:cNvSpPr>
          <p:nvPr>
            <p:ph type="subTitle" idx="1"/>
          </p:nvPr>
        </p:nvSpPr>
        <p:spPr>
          <a:xfrm>
            <a:off x="114299" y="951108"/>
            <a:ext cx="8427256" cy="2540777"/>
          </a:xfrm>
        </p:spPr>
        <p:txBody>
          <a:bodyPr>
            <a:noAutofit/>
          </a:bodyPr>
          <a:lstStyle/>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sym typeface="Arial"/>
                <a:hlinkClick r:id="rId2"/>
              </a:rPr>
              <a:t>وب‌سایت </a:t>
            </a:r>
            <a:r>
              <a:rPr lang="en-US" sz="1400" dirty="0" err="1">
                <a:solidFill>
                  <a:srgbClr val="000000"/>
                </a:solidFill>
                <a:latin typeface="Vazir FD" panose="020B0603030804020204" pitchFamily="34" charset="-78"/>
                <a:cs typeface="Vazir FD" panose="020B0603030804020204" pitchFamily="34" charset="-78"/>
                <a:sym typeface="Arial"/>
                <a:hlinkClick r:id="rId2"/>
              </a:rPr>
              <a:t>GeeksforGeeks</a:t>
            </a:r>
            <a:endParaRPr lang="en-US" sz="14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hlinkClick r:id="rId3"/>
              </a:rPr>
              <a:t>ارائه‌ی درسی دکتر کشاورز حداد</a:t>
            </a:r>
            <a:endParaRPr lang="fa-IR" sz="1400" dirty="0">
              <a:solidFill>
                <a:srgbClr val="000000"/>
              </a:solidFill>
              <a:latin typeface="Vazir FD" panose="020B0603030804020204" pitchFamily="34" charset="-78"/>
              <a:cs typeface="Vazir FD" panose="020B0603030804020204" pitchFamily="34" charset="-78"/>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sym typeface="Arial"/>
                <a:hlinkClick r:id="rId4"/>
              </a:rPr>
              <a:t>وب‌سایت </a:t>
            </a:r>
            <a:r>
              <a:rPr lang="en-US" sz="1400" dirty="0">
                <a:solidFill>
                  <a:srgbClr val="000000"/>
                </a:solidFill>
                <a:latin typeface="Vazir FD" panose="020B0603030804020204" pitchFamily="34" charset="-78"/>
                <a:cs typeface="Vazir FD" panose="020B0603030804020204" pitchFamily="34" charset="-78"/>
                <a:hlinkClick r:id="rId4"/>
              </a:rPr>
              <a:t>B</a:t>
            </a:r>
            <a:r>
              <a:rPr lang="en-US" sz="1400" dirty="0">
                <a:solidFill>
                  <a:srgbClr val="000000"/>
                </a:solidFill>
                <a:latin typeface="Vazir FD" panose="020B0603030804020204" pitchFamily="34" charset="-78"/>
                <a:cs typeface="Vazir FD" panose="020B0603030804020204" pitchFamily="34" charset="-78"/>
                <a:sym typeface="Arial"/>
                <a:hlinkClick r:id="rId4"/>
              </a:rPr>
              <a:t>ritannica</a:t>
            </a:r>
            <a:endParaRPr lang="en-US" sz="14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sym typeface="Arial"/>
                <a:hlinkClick r:id="rId5"/>
              </a:rPr>
              <a:t>ویدئوی آموزشی کانال </a:t>
            </a:r>
            <a:r>
              <a:rPr lang="en-US" sz="1400" dirty="0" err="1">
                <a:solidFill>
                  <a:srgbClr val="000000"/>
                </a:solidFill>
                <a:latin typeface="Vazir FD" panose="020B0603030804020204" pitchFamily="34" charset="-78"/>
                <a:cs typeface="Vazir FD" panose="020B0603030804020204" pitchFamily="34" charset="-78"/>
                <a:sym typeface="Arial"/>
                <a:hlinkClick r:id="rId5"/>
              </a:rPr>
              <a:t>GBHForumNetwork</a:t>
            </a:r>
            <a:r>
              <a:rPr lang="fa-IR" sz="1400" dirty="0">
                <a:solidFill>
                  <a:srgbClr val="000000"/>
                </a:solidFill>
                <a:latin typeface="Vazir FD" panose="020B0603030804020204" pitchFamily="34" charset="-78"/>
                <a:cs typeface="Vazir FD" panose="020B0603030804020204" pitchFamily="34" charset="-78"/>
                <a:sym typeface="Arial"/>
                <a:hlinkClick r:id="rId5"/>
              </a:rPr>
              <a:t> </a:t>
            </a:r>
            <a:endParaRPr lang="fa-IR" sz="1400" dirty="0">
              <a:solidFill>
                <a:srgbClr val="000000"/>
              </a:solidFill>
              <a:latin typeface="Vazir FD" panose="020B0603030804020204" pitchFamily="34" charset="-78"/>
              <a:cs typeface="Vazir FD" panose="020B0603030804020204" pitchFamily="34" charset="-78"/>
              <a:sym typeface="Arial"/>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hlinkClick r:id="rId6"/>
              </a:rPr>
              <a:t>وب‌سایت </a:t>
            </a:r>
            <a:r>
              <a:rPr lang="en-US" sz="1400" dirty="0" err="1">
                <a:solidFill>
                  <a:srgbClr val="000000"/>
                </a:solidFill>
                <a:latin typeface="Vazir FD" panose="020B0603030804020204" pitchFamily="34" charset="-78"/>
                <a:cs typeface="Vazir FD" panose="020B0603030804020204" pitchFamily="34" charset="-78"/>
                <a:hlinkClick r:id="rId6"/>
              </a:rPr>
              <a:t>Freepik</a:t>
            </a:r>
            <a:endParaRPr lang="fa-IR" sz="1400" dirty="0">
              <a:solidFill>
                <a:srgbClr val="000000"/>
              </a:solidFill>
              <a:latin typeface="Vazir FD" panose="020B0603030804020204" pitchFamily="34" charset="-78"/>
              <a:cs typeface="Vazir FD" panose="020B0603030804020204" pitchFamily="34" charset="-78"/>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hlinkClick r:id="rId7"/>
              </a:rPr>
              <a:t>مقاله‌ی </a:t>
            </a:r>
            <a:r>
              <a:rPr lang="en-US" sz="1400" dirty="0">
                <a:solidFill>
                  <a:srgbClr val="000000"/>
                </a:solidFill>
                <a:latin typeface="Vazir FD" panose="020B0603030804020204" pitchFamily="34" charset="-78"/>
                <a:cs typeface="Vazir FD" panose="020B0603030804020204" pitchFamily="34" charset="-78"/>
                <a:hlinkClick r:id="rId7"/>
              </a:rPr>
              <a:t>Game Theory: Outsmarting people</a:t>
            </a:r>
            <a:endParaRPr lang="en-US" sz="1400" dirty="0">
              <a:solidFill>
                <a:srgbClr val="000000"/>
              </a:solidFill>
              <a:latin typeface="Vazir FD" panose="020B0603030804020204" pitchFamily="34" charset="-78"/>
              <a:cs typeface="Vazir FD" panose="020B0603030804020204" pitchFamily="34" charset="-78"/>
            </a:endParaRPr>
          </a:p>
          <a:p>
            <a:pPr indent="-355600" algn="just" rtl="1">
              <a:lnSpc>
                <a:spcPct val="150000"/>
              </a:lnSpc>
              <a:spcBef>
                <a:spcPts val="1000"/>
              </a:spcBef>
              <a:buClr>
                <a:srgbClr val="000000"/>
              </a:buClr>
              <a:buSzPts val="2000"/>
              <a:buFont typeface="Vazirmatn Medium"/>
              <a:buChar char="❖"/>
            </a:pPr>
            <a:r>
              <a:rPr lang="fa-IR" sz="1400" dirty="0">
                <a:solidFill>
                  <a:srgbClr val="000000"/>
                </a:solidFill>
                <a:latin typeface="Vazir FD" panose="020B0603030804020204" pitchFamily="34" charset="-78"/>
                <a:cs typeface="Vazir FD" panose="020B0603030804020204" pitchFamily="34" charset="-78"/>
                <a:hlinkClick r:id="rId8"/>
              </a:rPr>
              <a:t> ویدئوی آموزشی کانال </a:t>
            </a:r>
            <a:r>
              <a:rPr lang="en-US" sz="1400" dirty="0" err="1">
                <a:solidFill>
                  <a:srgbClr val="000000"/>
                </a:solidFill>
                <a:latin typeface="Vazir FD" panose="020B0603030804020204" pitchFamily="34" charset="-78"/>
                <a:cs typeface="Vazir FD" panose="020B0603030804020204" pitchFamily="34" charset="-78"/>
                <a:hlinkClick r:id="rId8"/>
              </a:rPr>
              <a:t>Veritasium</a:t>
            </a:r>
            <a:endParaRPr lang="en-US" sz="1400" dirty="0">
              <a:solidFill>
                <a:srgbClr val="000000"/>
              </a:solidFill>
              <a:latin typeface="Vazir FD" panose="020B0603030804020204" pitchFamily="34" charset="-78"/>
              <a:cs typeface="Vazir FD" panose="020B0603030804020204" pitchFamily="34" charset="-78"/>
            </a:endParaRPr>
          </a:p>
          <a:p>
            <a:pPr indent="-355600" algn="just" rtl="1">
              <a:lnSpc>
                <a:spcPct val="150000"/>
              </a:lnSpc>
              <a:spcBef>
                <a:spcPts val="1000"/>
              </a:spcBef>
              <a:buClr>
                <a:srgbClr val="000000"/>
              </a:buClr>
              <a:buSzPts val="2000"/>
              <a:buFont typeface="Vazirmatn Medium"/>
              <a:buChar char="❖"/>
            </a:pPr>
            <a:endParaRPr lang="fa-IR" sz="1400" dirty="0">
              <a:solidFill>
                <a:srgbClr val="000000"/>
              </a:solidFill>
              <a:latin typeface="Vazir FD" panose="020B0603030804020204" pitchFamily="34" charset="-78"/>
              <a:cs typeface="Vazir FD" panose="020B0603030804020204" pitchFamily="34" charset="-78"/>
              <a:sym typeface="Arial"/>
            </a:endParaRPr>
          </a:p>
        </p:txBody>
      </p:sp>
      <p:sp>
        <p:nvSpPr>
          <p:cNvPr id="4" name="Arrow: Chevron 3">
            <a:extLst>
              <a:ext uri="{FF2B5EF4-FFF2-40B4-BE49-F238E27FC236}">
                <a16:creationId xmlns:a16="http://schemas.microsoft.com/office/drawing/2014/main" id="{B5758A4A-91C9-8839-BEC3-B5E67A8CCB84}"/>
              </a:ext>
            </a:extLst>
          </p:cNvPr>
          <p:cNvSpPr/>
          <p:nvPr/>
        </p:nvSpPr>
        <p:spPr>
          <a:xfrm rot="10800000">
            <a:off x="6087608" y="4673549"/>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hevron 4">
            <a:extLst>
              <a:ext uri="{FF2B5EF4-FFF2-40B4-BE49-F238E27FC236}">
                <a16:creationId xmlns:a16="http://schemas.microsoft.com/office/drawing/2014/main" id="{D9DD3D68-4BC2-999E-23EA-56F54D05492C}"/>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8A903E41-7E07-13FC-E58C-6E11BF7585CE}"/>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D84A87EB-A7AE-ADB1-019D-D5010377D8CC}"/>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9FFA3A91-D5D7-84C0-C553-7EFFF517191D}"/>
              </a:ext>
            </a:extLst>
          </p:cNvPr>
          <p:cNvSpPr/>
          <p:nvPr/>
        </p:nvSpPr>
        <p:spPr>
          <a:xfrm rot="10800000">
            <a:off x="114300" y="4671535"/>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D2AD2AA-BD7E-DFA2-74F1-C390C53A28AD}"/>
              </a:ext>
            </a:extLst>
          </p:cNvPr>
          <p:cNvSpPr txBox="1"/>
          <p:nvPr/>
        </p:nvSpPr>
        <p:spPr>
          <a:xfrm>
            <a:off x="6611864" y="4709620"/>
            <a:ext cx="643125" cy="307777"/>
          </a:xfrm>
          <a:prstGeom prst="rect">
            <a:avLst/>
          </a:prstGeom>
          <a:noFill/>
        </p:spPr>
        <p:txBody>
          <a:bodyPr wrap="none" rtlCol="0">
            <a:spAutoFit/>
          </a:bodyPr>
          <a:lstStyle/>
          <a:p>
            <a:r>
              <a:rPr lang="fa-IR" b="1" dirty="0">
                <a:solidFill>
                  <a:sysClr val="windowText" lastClr="000000"/>
                </a:solidFill>
                <a:latin typeface="Vazir FD" panose="020B0603030804020204" pitchFamily="34" charset="-78"/>
                <a:cs typeface="Vazir FD" panose="020B0603030804020204" pitchFamily="34" charset="-78"/>
              </a:rPr>
              <a:t>مقدمه</a:t>
            </a:r>
            <a:endParaRPr lang="en-US" b="1" dirty="0">
              <a:solidFill>
                <a:sysClr val="windowText" lastClr="000000"/>
              </a:solidFill>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2852690F-F904-A0BB-4AFB-7E00A3E495E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59EF701A-8E80-76C2-9889-93F205A54B50}"/>
              </a:ext>
            </a:extLst>
          </p:cNvPr>
          <p:cNvSpPr txBox="1"/>
          <p:nvPr/>
        </p:nvSpPr>
        <p:spPr>
          <a:xfrm>
            <a:off x="3245634" y="4723323"/>
            <a:ext cx="1356462" cy="307777"/>
          </a:xfrm>
          <a:prstGeom prst="rect">
            <a:avLst/>
          </a:prstGeom>
          <a:noFill/>
        </p:spPr>
        <p:txBody>
          <a:bodyPr wrap="none" rtlCol="0">
            <a:spAutoFit/>
          </a:bodyPr>
          <a:lstStyle/>
          <a:p>
            <a:r>
              <a:rPr lang="fa-IR" b="1" dirty="0">
                <a:solidFill>
                  <a:schemeClr val="tx1"/>
                </a:solidFill>
                <a:latin typeface="Vazir FD" panose="020B0603030804020204" pitchFamily="34" charset="-78"/>
                <a:cs typeface="Vazir FD" panose="020B0603030804020204" pitchFamily="34" charset="-78"/>
              </a:rPr>
              <a:t>استقرای قهقرایی</a:t>
            </a:r>
            <a:endParaRPr lang="en-US"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D4D4A584-0253-830A-7CAE-069C0F2A8D75}"/>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86C086E9-B400-F372-3A7A-1F759BD1C048}"/>
              </a:ext>
            </a:extLst>
          </p:cNvPr>
          <p:cNvSpPr txBox="1"/>
          <p:nvPr/>
        </p:nvSpPr>
        <p:spPr>
          <a:xfrm>
            <a:off x="508294" y="4709620"/>
            <a:ext cx="837089"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جمع‌بندی</a:t>
            </a:r>
            <a:endParaRPr lang="en-US" b="1" dirty="0">
              <a:solidFill>
                <a:schemeClr val="bg1"/>
              </a:solidFill>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0EBFFE3D-EB14-A63B-F359-654EA49B8E60}"/>
              </a:ext>
            </a:extLst>
          </p:cNvPr>
          <p:cNvSpPr txBox="1"/>
          <p:nvPr/>
        </p:nvSpPr>
        <p:spPr>
          <a:xfrm>
            <a:off x="239018" y="4268508"/>
            <a:ext cx="2058577" cy="307777"/>
          </a:xfrm>
          <a:prstGeom prst="rect">
            <a:avLst/>
          </a:prstGeom>
          <a:noFill/>
        </p:spPr>
        <p:txBody>
          <a:bodyPr wrap="none" rtlCol="0">
            <a:spAutoFit/>
          </a:bodyPr>
          <a:lstStyle/>
          <a:p>
            <a:r>
              <a:rPr lang="fa-IR" dirty="0">
                <a:latin typeface="Vazir FD" panose="020B0603030804020204" pitchFamily="34" charset="-78"/>
                <a:cs typeface="Vazir FD" panose="020B0603030804020204" pitchFamily="34" charset="-78"/>
              </a:rPr>
              <a:t>آخرین بازدید: 1403/08/21</a:t>
            </a:r>
            <a:endParaRPr lang="en-US" dirty="0">
              <a:latin typeface="Vazir FD" panose="020B0603030804020204" pitchFamily="34" charset="-78"/>
              <a:cs typeface="Vazir FD" panose="020B0603030804020204" pitchFamily="34" charset="-78"/>
            </a:endParaRPr>
          </a:p>
        </p:txBody>
      </p:sp>
      <p:sp>
        <p:nvSpPr>
          <p:cNvPr id="16" name="TextBox 15">
            <a:extLst>
              <a:ext uri="{FF2B5EF4-FFF2-40B4-BE49-F238E27FC236}">
                <a16:creationId xmlns:a16="http://schemas.microsoft.com/office/drawing/2014/main" id="{A0210D7E-C7B6-5EE3-3E9E-6ADDA158F924}"/>
              </a:ext>
            </a:extLst>
          </p:cNvPr>
          <p:cNvSpPr txBox="1"/>
          <p:nvPr/>
        </p:nvSpPr>
        <p:spPr>
          <a:xfrm>
            <a:off x="7935078" y="4670522"/>
            <a:ext cx="1015021" cy="369332"/>
          </a:xfrm>
          <a:prstGeom prst="rect">
            <a:avLst/>
          </a:prstGeom>
          <a:noFill/>
        </p:spPr>
        <p:txBody>
          <a:bodyPr wrap="none" rtlCol="0">
            <a:spAutoFit/>
          </a:bodyPr>
          <a:lstStyle/>
          <a:p>
            <a:pPr algn="r" rtl="1"/>
            <a:r>
              <a:rPr lang="fa-IR" sz="1800" dirty="0">
                <a:solidFill>
                  <a:schemeClr val="tx1"/>
                </a:solidFill>
                <a:latin typeface="Vazir FD" panose="020B0603030804020204" pitchFamily="34" charset="-78"/>
                <a:cs typeface="Vazir FD" panose="020B0603030804020204" pitchFamily="34" charset="-78"/>
              </a:rPr>
              <a:t>47 از 47</a:t>
            </a:r>
            <a:endParaRPr lang="en-US" sz="1800" dirty="0">
              <a:solidFill>
                <a:schemeClr val="tx1"/>
              </a:solidFill>
              <a:latin typeface="Vazir FD" panose="020B0603030804020204" pitchFamily="34" charset="-78"/>
              <a:cs typeface="Vazir FD" panose="020B0603030804020204" pitchFamily="34" charset="-78"/>
            </a:endParaRPr>
          </a:p>
        </p:txBody>
      </p:sp>
    </p:spTree>
    <p:extLst>
      <p:ext uri="{BB962C8B-B14F-4D97-AF65-F5344CB8AC3E}">
        <p14:creationId xmlns:p14="http://schemas.microsoft.com/office/powerpoint/2010/main" val="112210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72665"/>
        </a:solidFill>
        <a:effectLst/>
      </p:bgPr>
    </p:bg>
    <p:spTree>
      <p:nvGrpSpPr>
        <p:cNvPr id="1" name=""/>
        <p:cNvGrpSpPr/>
        <p:nvPr/>
      </p:nvGrpSpPr>
      <p:grpSpPr>
        <a:xfrm>
          <a:off x="0" y="0"/>
          <a:ext cx="0" cy="0"/>
          <a:chOff x="0" y="0"/>
          <a:chExt cx="0" cy="0"/>
        </a:xfrm>
      </p:grpSpPr>
      <p:sp>
        <p:nvSpPr>
          <p:cNvPr id="3" name="Google Shape;204;p33">
            <a:extLst>
              <a:ext uri="{FF2B5EF4-FFF2-40B4-BE49-F238E27FC236}">
                <a16:creationId xmlns:a16="http://schemas.microsoft.com/office/drawing/2014/main" id="{06CA11CE-201C-F4ED-250C-F61D9FA31726}"/>
              </a:ext>
            </a:extLst>
          </p:cNvPr>
          <p:cNvSpPr txBox="1"/>
          <p:nvPr/>
        </p:nvSpPr>
        <p:spPr>
          <a:xfrm>
            <a:off x="2112154" y="2202300"/>
            <a:ext cx="4919692"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fa-IR" sz="4800" b="1" dirty="0">
                <a:solidFill>
                  <a:schemeClr val="bg1"/>
                </a:solidFill>
                <a:latin typeface="Vazir FD" panose="020B0603030804020204" pitchFamily="34" charset="-78"/>
                <a:ea typeface="Rubik Black"/>
                <a:cs typeface="Vazir FD" panose="020B0603030804020204" pitchFamily="34" charset="-78"/>
                <a:sym typeface="Rubik Black"/>
              </a:rPr>
              <a:t>با تشکر از توجه شما</a:t>
            </a:r>
            <a:endParaRPr sz="4800" b="1" dirty="0">
              <a:solidFill>
                <a:schemeClr val="bg1"/>
              </a:solidFill>
              <a:latin typeface="Vazir FD" panose="020B0603030804020204" pitchFamily="34" charset="-78"/>
              <a:ea typeface="Rubik Black"/>
              <a:cs typeface="Vazir FD" panose="020B0603030804020204" pitchFamily="34" charset="-78"/>
              <a:sym typeface="Rubik Black"/>
            </a:endParaRPr>
          </a:p>
        </p:txBody>
      </p:sp>
    </p:spTree>
    <p:extLst>
      <p:ext uri="{BB962C8B-B14F-4D97-AF65-F5344CB8AC3E}">
        <p14:creationId xmlns:p14="http://schemas.microsoft.com/office/powerpoint/2010/main" val="14447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p:nvPr/>
        </p:nvSpPr>
        <p:spPr>
          <a:xfrm>
            <a:off x="-103486" y="203830"/>
            <a:ext cx="89601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دوراهی زندانی (Prisoner’s Dilemma)</a:t>
            </a:r>
            <a:endParaRPr sz="4000" b="1" dirty="0">
              <a:latin typeface="Vazir FD" panose="020B0603030804020204" pitchFamily="34" charset="-78"/>
              <a:ea typeface="Rubik Black"/>
              <a:cs typeface="Vazir FD" panose="020B0603030804020204" pitchFamily="34" charset="-78"/>
              <a:sym typeface="Rubik Black"/>
            </a:endParaRPr>
          </a:p>
        </p:txBody>
      </p:sp>
      <p:pic>
        <p:nvPicPr>
          <p:cNvPr id="154" name="Google Shape;154;p28"/>
          <p:cNvPicPr preferRelativeResize="0"/>
          <p:nvPr/>
        </p:nvPicPr>
        <p:blipFill>
          <a:blip r:embed="rId3">
            <a:alphaModFix/>
          </a:blip>
          <a:stretch>
            <a:fillRect/>
          </a:stretch>
        </p:blipFill>
        <p:spPr>
          <a:xfrm>
            <a:off x="2932530" y="1024905"/>
            <a:ext cx="3278939" cy="3404855"/>
          </a:xfrm>
          <a:prstGeom prst="rect">
            <a:avLst/>
          </a:prstGeom>
          <a:noFill/>
          <a:ln>
            <a:noFill/>
          </a:ln>
        </p:spPr>
      </p:pic>
      <p:sp>
        <p:nvSpPr>
          <p:cNvPr id="2" name="Arrow: Chevron 1">
            <a:extLst>
              <a:ext uri="{FF2B5EF4-FFF2-40B4-BE49-F238E27FC236}">
                <a16:creationId xmlns:a16="http://schemas.microsoft.com/office/drawing/2014/main" id="{8ED8561A-2293-10EF-931A-6A9C164786BF}"/>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2BB8369A-6170-F73E-D1B7-0A4372BCEA5F}"/>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983EC290-1E58-EFC5-2558-A0F3C2431EAE}"/>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9C04609C-4905-400C-3756-0A6DB8BB53EA}"/>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101D9763-7887-2205-F92D-EB785538B5E0}"/>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1A13B49-1117-847B-9107-47B14F58F232}"/>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50A1B89E-57A9-1B92-356C-D7826B20EF1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83DA84D4-2772-9691-F48E-4DD50143B1EE}"/>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29ECBBEA-15DC-61EC-59FA-F7A2843B403E}"/>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1950F610-1EE9-36B7-94BB-B81ABD515412}"/>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6EFD6CB5-3A05-0D0C-9B3D-83C9A1FA6C23}"/>
              </a:ext>
            </a:extLst>
          </p:cNvPr>
          <p:cNvSpPr txBox="1"/>
          <p:nvPr/>
        </p:nvSpPr>
        <p:spPr>
          <a:xfrm>
            <a:off x="8072936" y="4670522"/>
            <a:ext cx="87716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6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anim calcmode="lin" valueType="num">
                                      <p:cBhvr>
                                        <p:cTn id="8" dur="1000" fill="hold"/>
                                        <p:tgtEl>
                                          <p:spTgt spid="154"/>
                                        </p:tgtEl>
                                        <p:attrNameLst>
                                          <p:attrName>ppt_x</p:attrName>
                                        </p:attrNameLst>
                                      </p:cBhvr>
                                      <p:tavLst>
                                        <p:tav tm="0">
                                          <p:val>
                                            <p:strVal val="#ppt_x"/>
                                          </p:val>
                                        </p:tav>
                                        <p:tav tm="100000">
                                          <p:val>
                                            <p:strVal val="#ppt_x"/>
                                          </p:val>
                                        </p:tav>
                                      </p:tavLst>
                                    </p:anim>
                                    <p:anim calcmode="lin" valueType="num">
                                      <p:cBhvr>
                                        <p:cTn id="9"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2" name="Group 1">
            <a:extLst>
              <a:ext uri="{FF2B5EF4-FFF2-40B4-BE49-F238E27FC236}">
                <a16:creationId xmlns:a16="http://schemas.microsoft.com/office/drawing/2014/main" id="{010B9A0A-3244-0C17-B818-86C67871F666}"/>
              </a:ext>
            </a:extLst>
          </p:cNvPr>
          <p:cNvGrpSpPr/>
          <p:nvPr/>
        </p:nvGrpSpPr>
        <p:grpSpPr>
          <a:xfrm>
            <a:off x="1541250" y="2310091"/>
            <a:ext cx="1841850" cy="2027774"/>
            <a:chOff x="1541250" y="2310091"/>
            <a:chExt cx="1841850" cy="2027774"/>
          </a:xfrm>
        </p:grpSpPr>
        <p:grpSp>
          <p:nvGrpSpPr>
            <p:cNvPr id="160" name="Google Shape;160;p29"/>
            <p:cNvGrpSpPr/>
            <p:nvPr/>
          </p:nvGrpSpPr>
          <p:grpSpPr>
            <a:xfrm>
              <a:off x="1541250" y="2310091"/>
              <a:ext cx="1841850" cy="2027774"/>
              <a:chOff x="0" y="0"/>
              <a:chExt cx="1002913" cy="1321973"/>
            </a:xfrm>
          </p:grpSpPr>
          <p:sp>
            <p:nvSpPr>
              <p:cNvPr id="161" name="Google Shape;161;p29"/>
              <p:cNvSpPr/>
              <p:nvPr/>
            </p:nvSpPr>
            <p:spPr>
              <a:xfrm>
                <a:off x="0" y="0"/>
                <a:ext cx="1002913" cy="1321973"/>
              </a:xfrm>
              <a:custGeom>
                <a:avLst/>
                <a:gdLst/>
                <a:ahLst/>
                <a:cxnLst/>
                <a:rect l="l" t="t" r="r" b="b"/>
                <a:pathLst>
                  <a:path w="1002913" h="1321973" extrusionOk="0">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Vazir FD" panose="020B0603030804020204" pitchFamily="34" charset="-78"/>
                  <a:ea typeface="Vazirmatn Medium"/>
                  <a:cs typeface="Vazir FD" panose="020B0603030804020204" pitchFamily="34" charset="-78"/>
                  <a:sym typeface="Vazirmatn Medium"/>
                </a:endParaRPr>
              </a:p>
            </p:txBody>
          </p:sp>
          <p:sp>
            <p:nvSpPr>
              <p:cNvPr id="162" name="Google Shape;162;p29"/>
              <p:cNvSpPr txBox="1"/>
              <p:nvPr/>
            </p:nvSpPr>
            <p:spPr>
              <a:xfrm>
                <a:off x="0" y="85725"/>
                <a:ext cx="1002912" cy="1236248"/>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i="0" u="none" strike="noStrike" cap="none">
                  <a:solidFill>
                    <a:schemeClr val="dk1"/>
                  </a:solidFill>
                  <a:latin typeface="Vazir FD" panose="020B0603030804020204" pitchFamily="34" charset="-78"/>
                  <a:ea typeface="Vazirmatn Medium"/>
                  <a:cs typeface="Vazir FD" panose="020B0603030804020204" pitchFamily="34" charset="-78"/>
                  <a:sym typeface="Vazirmatn Medium"/>
                </a:endParaRPr>
              </a:p>
            </p:txBody>
          </p:sp>
        </p:grpSp>
        <p:sp>
          <p:nvSpPr>
            <p:cNvPr id="169" name="Google Shape;169;p29"/>
            <p:cNvSpPr txBox="1"/>
            <p:nvPr/>
          </p:nvSpPr>
          <p:spPr>
            <a:xfrm>
              <a:off x="2023674" y="2501399"/>
              <a:ext cx="876900" cy="620700"/>
            </a:xfrm>
            <a:prstGeom prst="rect">
              <a:avLst/>
            </a:prstGeom>
            <a:noFill/>
            <a:ln>
              <a:noFill/>
            </a:ln>
          </p:spPr>
          <p:txBody>
            <a:bodyPr spcFirstLastPara="1" wrap="square" lIns="0" tIns="0" rIns="0" bIns="0" anchor="t" anchorCtr="0">
              <a:spAutoFit/>
            </a:bodyPr>
            <a:lstStyle/>
            <a:p>
              <a:pPr marL="0" marR="0" lvl="0" indent="0" algn="ctr" rtl="0">
                <a:lnSpc>
                  <a:spcPct val="95999"/>
                </a:lnSpc>
                <a:spcBef>
                  <a:spcPts val="0"/>
                </a:spcBef>
                <a:spcAft>
                  <a:spcPts val="0"/>
                </a:spcAft>
                <a:buNone/>
              </a:pPr>
              <a:r>
                <a:rPr lang="en" sz="4200">
                  <a:solidFill>
                    <a:srgbClr val="FFFFFF"/>
                  </a:solidFill>
                  <a:latin typeface="Vazir FD" panose="020B0603030804020204" pitchFamily="34" charset="-78"/>
                  <a:ea typeface="Vazirmatn Medium"/>
                  <a:cs typeface="Vazir FD" panose="020B0603030804020204" pitchFamily="34" charset="-78"/>
                  <a:sym typeface="Vazirmatn Medium"/>
                </a:rPr>
                <a:t>۱</a:t>
              </a:r>
              <a:endParaRPr sz="700">
                <a:latin typeface="Vazir FD" panose="020B0603030804020204" pitchFamily="34" charset="-78"/>
                <a:ea typeface="Vazirmatn Medium"/>
                <a:cs typeface="Vazir FD" panose="020B0603030804020204" pitchFamily="34" charset="-78"/>
                <a:sym typeface="Vazirmatn Medium"/>
              </a:endParaRPr>
            </a:p>
          </p:txBody>
        </p:sp>
        <p:sp>
          <p:nvSpPr>
            <p:cNvPr id="172" name="Google Shape;172;p29"/>
            <p:cNvSpPr txBox="1"/>
            <p:nvPr/>
          </p:nvSpPr>
          <p:spPr>
            <a:xfrm>
              <a:off x="1781750" y="3108667"/>
              <a:ext cx="1360800" cy="1077218"/>
            </a:xfrm>
            <a:prstGeom prst="rect">
              <a:avLst/>
            </a:prstGeom>
            <a:noFill/>
            <a:ln>
              <a:noFill/>
            </a:ln>
          </p:spPr>
          <p:txBody>
            <a:bodyPr spcFirstLastPara="1" wrap="square" lIns="0" tIns="0" rIns="0" bIns="0" anchor="t" anchorCtr="0">
              <a:spAutoFit/>
            </a:bodyPr>
            <a:lstStyle/>
            <a:p>
              <a:pPr marL="0" marR="0" lvl="0" indent="0" algn="ctr" rtl="1">
                <a:lnSpc>
                  <a:spcPct val="140000"/>
                </a:lnSpc>
                <a:spcBef>
                  <a:spcPts val="0"/>
                </a:spcBef>
                <a:spcAft>
                  <a:spcPts val="0"/>
                </a:spcAft>
                <a:buNone/>
              </a:pPr>
              <a:r>
                <a:rPr lang="en" sz="2500" b="1" dirty="0">
                  <a:solidFill>
                    <a:srgbClr val="FFFFFF"/>
                  </a:solidFill>
                  <a:latin typeface="Vazir FD" panose="020B0603030804020204" pitchFamily="34" charset="-78"/>
                  <a:ea typeface="Vazirmatn ExtraBold"/>
                  <a:cs typeface="Vazir FD" panose="020B0603030804020204" pitchFamily="34" charset="-78"/>
                  <a:sym typeface="Vazirmatn ExtraBold"/>
                </a:rPr>
                <a:t>کنش      دو طرفه</a:t>
              </a:r>
              <a:endParaRPr sz="2400" b="1" dirty="0">
                <a:latin typeface="Vazir FD" panose="020B0603030804020204" pitchFamily="34" charset="-78"/>
                <a:ea typeface="Vazirmatn ExtraBold"/>
                <a:cs typeface="Vazir FD" panose="020B0603030804020204" pitchFamily="34" charset="-78"/>
                <a:sym typeface="Vazirmatn ExtraBold"/>
              </a:endParaRPr>
            </a:p>
          </p:txBody>
        </p:sp>
      </p:grpSp>
      <p:grpSp>
        <p:nvGrpSpPr>
          <p:cNvPr id="3" name="Group 2">
            <a:extLst>
              <a:ext uri="{FF2B5EF4-FFF2-40B4-BE49-F238E27FC236}">
                <a16:creationId xmlns:a16="http://schemas.microsoft.com/office/drawing/2014/main" id="{A9C87D31-29B4-8DB3-DCAD-A3D1D038A30E}"/>
              </a:ext>
            </a:extLst>
          </p:cNvPr>
          <p:cNvGrpSpPr/>
          <p:nvPr/>
        </p:nvGrpSpPr>
        <p:grpSpPr>
          <a:xfrm>
            <a:off x="3633380" y="2307174"/>
            <a:ext cx="1841850" cy="2027774"/>
            <a:chOff x="3633380" y="2307174"/>
            <a:chExt cx="1841850" cy="2027774"/>
          </a:xfrm>
        </p:grpSpPr>
        <p:grpSp>
          <p:nvGrpSpPr>
            <p:cNvPr id="163" name="Google Shape;163;p29"/>
            <p:cNvGrpSpPr/>
            <p:nvPr/>
          </p:nvGrpSpPr>
          <p:grpSpPr>
            <a:xfrm>
              <a:off x="3633380" y="2307174"/>
              <a:ext cx="1841850" cy="2027774"/>
              <a:chOff x="0" y="0"/>
              <a:chExt cx="1002913" cy="1321973"/>
            </a:xfrm>
          </p:grpSpPr>
          <p:sp>
            <p:nvSpPr>
              <p:cNvPr id="164" name="Google Shape;164;p29"/>
              <p:cNvSpPr/>
              <p:nvPr/>
            </p:nvSpPr>
            <p:spPr>
              <a:xfrm>
                <a:off x="0" y="0"/>
                <a:ext cx="1002913" cy="1321973"/>
              </a:xfrm>
              <a:custGeom>
                <a:avLst/>
                <a:gdLst/>
                <a:ahLst/>
                <a:cxnLst/>
                <a:rect l="l" t="t" r="r" b="b"/>
                <a:pathLst>
                  <a:path w="1002913" h="1321973" extrusionOk="0">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Vazir FD" panose="020B0603030804020204" pitchFamily="34" charset="-78"/>
                  <a:ea typeface="Vazirmatn Medium"/>
                  <a:cs typeface="Vazir FD" panose="020B0603030804020204" pitchFamily="34" charset="-78"/>
                  <a:sym typeface="Vazirmatn Medium"/>
                </a:endParaRPr>
              </a:p>
            </p:txBody>
          </p:sp>
          <p:sp>
            <p:nvSpPr>
              <p:cNvPr id="165" name="Google Shape;165;p29"/>
              <p:cNvSpPr txBox="1"/>
              <p:nvPr/>
            </p:nvSpPr>
            <p:spPr>
              <a:xfrm>
                <a:off x="0" y="85725"/>
                <a:ext cx="1002912" cy="1236248"/>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i="0" u="none" strike="noStrike" cap="none">
                  <a:solidFill>
                    <a:schemeClr val="dk1"/>
                  </a:solidFill>
                  <a:latin typeface="Vazir FD" panose="020B0603030804020204" pitchFamily="34" charset="-78"/>
                  <a:ea typeface="Vazirmatn Medium"/>
                  <a:cs typeface="Vazir FD" panose="020B0603030804020204" pitchFamily="34" charset="-78"/>
                  <a:sym typeface="Vazirmatn Medium"/>
                </a:endParaRPr>
              </a:p>
            </p:txBody>
          </p:sp>
        </p:grpSp>
        <p:sp>
          <p:nvSpPr>
            <p:cNvPr id="170" name="Google Shape;170;p29"/>
            <p:cNvSpPr txBox="1"/>
            <p:nvPr/>
          </p:nvSpPr>
          <p:spPr>
            <a:xfrm>
              <a:off x="4115807" y="2501399"/>
              <a:ext cx="876900" cy="620700"/>
            </a:xfrm>
            <a:prstGeom prst="rect">
              <a:avLst/>
            </a:prstGeom>
            <a:noFill/>
            <a:ln>
              <a:noFill/>
            </a:ln>
          </p:spPr>
          <p:txBody>
            <a:bodyPr spcFirstLastPara="1" wrap="square" lIns="0" tIns="0" rIns="0" bIns="0" anchor="t" anchorCtr="0">
              <a:spAutoFit/>
            </a:bodyPr>
            <a:lstStyle/>
            <a:p>
              <a:pPr marL="0" marR="0" lvl="0" indent="0" algn="ctr" rtl="0">
                <a:lnSpc>
                  <a:spcPct val="95999"/>
                </a:lnSpc>
                <a:spcBef>
                  <a:spcPts val="0"/>
                </a:spcBef>
                <a:spcAft>
                  <a:spcPts val="0"/>
                </a:spcAft>
                <a:buNone/>
              </a:pPr>
              <a:r>
                <a:rPr lang="en" sz="4200">
                  <a:solidFill>
                    <a:srgbClr val="FFFFFF"/>
                  </a:solidFill>
                  <a:latin typeface="Vazir FD" panose="020B0603030804020204" pitchFamily="34" charset="-78"/>
                  <a:ea typeface="Vazirmatn Medium"/>
                  <a:cs typeface="Vazir FD" panose="020B0603030804020204" pitchFamily="34" charset="-78"/>
                  <a:sym typeface="Vazirmatn Medium"/>
                </a:rPr>
                <a:t>۲</a:t>
              </a:r>
              <a:endParaRPr sz="700">
                <a:latin typeface="Vazir FD" panose="020B0603030804020204" pitchFamily="34" charset="-78"/>
                <a:ea typeface="Vazirmatn Medium"/>
                <a:cs typeface="Vazir FD" panose="020B0603030804020204" pitchFamily="34" charset="-78"/>
                <a:sym typeface="Vazirmatn Medium"/>
              </a:endParaRPr>
            </a:p>
          </p:txBody>
        </p:sp>
        <p:sp>
          <p:nvSpPr>
            <p:cNvPr id="173" name="Google Shape;173;p29"/>
            <p:cNvSpPr txBox="1"/>
            <p:nvPr/>
          </p:nvSpPr>
          <p:spPr>
            <a:xfrm>
              <a:off x="3873967" y="3108655"/>
              <a:ext cx="1360800" cy="1077218"/>
            </a:xfrm>
            <a:prstGeom prst="rect">
              <a:avLst/>
            </a:prstGeom>
            <a:noFill/>
            <a:ln>
              <a:noFill/>
            </a:ln>
          </p:spPr>
          <p:txBody>
            <a:bodyPr spcFirstLastPara="1" wrap="square" lIns="0" tIns="0" rIns="0" bIns="0" anchor="t" anchorCtr="0">
              <a:spAutoFit/>
            </a:bodyPr>
            <a:lstStyle/>
            <a:p>
              <a:pPr marL="0" marR="0" lvl="0" indent="0" algn="ctr" rtl="1">
                <a:lnSpc>
                  <a:spcPct val="140000"/>
                </a:lnSpc>
                <a:spcBef>
                  <a:spcPts val="0"/>
                </a:spcBef>
                <a:spcAft>
                  <a:spcPts val="0"/>
                </a:spcAft>
                <a:buNone/>
              </a:pPr>
              <a:r>
                <a:rPr lang="en" sz="2500" b="1" dirty="0">
                  <a:solidFill>
                    <a:srgbClr val="FFFFFF"/>
                  </a:solidFill>
                  <a:latin typeface="Vazir FD" panose="020B0603030804020204" pitchFamily="34" charset="-78"/>
                  <a:ea typeface="Vazirmatn ExtraBold"/>
                  <a:cs typeface="Vazir FD" panose="020B0603030804020204" pitchFamily="34" charset="-78"/>
                  <a:sym typeface="Vazirmatn ExtraBold"/>
                </a:rPr>
                <a:t>راهبردی بودن</a:t>
              </a:r>
              <a:endParaRPr sz="2400" b="1" dirty="0">
                <a:latin typeface="Vazir FD" panose="020B0603030804020204" pitchFamily="34" charset="-78"/>
                <a:ea typeface="Vazirmatn ExtraBold"/>
                <a:cs typeface="Vazir FD" panose="020B0603030804020204" pitchFamily="34" charset="-78"/>
                <a:sym typeface="Vazirmatn ExtraBold"/>
              </a:endParaRPr>
            </a:p>
          </p:txBody>
        </p:sp>
      </p:grpSp>
      <p:sp>
        <p:nvSpPr>
          <p:cNvPr id="175" name="Google Shape;175;p29"/>
          <p:cNvSpPr txBox="1"/>
          <p:nvPr/>
        </p:nvSpPr>
        <p:spPr>
          <a:xfrm>
            <a:off x="297300" y="22895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نظریه‌ی بازی‌ چیست؟</a:t>
            </a:r>
            <a:endParaRPr sz="3100" b="1" dirty="0">
              <a:latin typeface="Vazir FD" panose="020B0603030804020204" pitchFamily="34" charset="-78"/>
              <a:ea typeface="Rubik Black"/>
              <a:cs typeface="Vazir FD" panose="020B0603030804020204" pitchFamily="34" charset="-78"/>
              <a:sym typeface="Rubik Black"/>
            </a:endParaRPr>
          </a:p>
        </p:txBody>
      </p:sp>
      <p:sp>
        <p:nvSpPr>
          <p:cNvPr id="176" name="Google Shape;176;p29"/>
          <p:cNvSpPr txBox="1"/>
          <p:nvPr/>
        </p:nvSpPr>
        <p:spPr>
          <a:xfrm>
            <a:off x="92450" y="1050500"/>
            <a:ext cx="8512500" cy="1107965"/>
          </a:xfrm>
          <a:prstGeom prst="rect">
            <a:avLst/>
          </a:prstGeom>
          <a:noFill/>
          <a:ln>
            <a:noFill/>
          </a:ln>
        </p:spPr>
        <p:txBody>
          <a:bodyPr spcFirstLastPara="1" wrap="square" lIns="91425" tIns="91425" rIns="91425" bIns="91425" anchor="t" anchorCtr="0">
            <a:spAutoFit/>
          </a:bodyPr>
          <a:lstStyle/>
          <a:p>
            <a:pPr marL="0" lvl="0" indent="0" algn="r" rtl="1">
              <a:lnSpc>
                <a:spcPct val="150000"/>
              </a:lnSpc>
              <a:spcBef>
                <a:spcPts val="0"/>
              </a:spcBef>
              <a:spcAft>
                <a:spcPts val="0"/>
              </a:spcAft>
              <a:buNone/>
            </a:pPr>
            <a:r>
              <a:rPr lang="en" sz="2000" dirty="0">
                <a:latin typeface="Vazir FD" panose="020B0603030804020204" pitchFamily="34" charset="-78"/>
                <a:ea typeface="Vazirmatn Medium"/>
                <a:cs typeface="Vazir FD" panose="020B0603030804020204" pitchFamily="34" charset="-78"/>
                <a:sym typeface="Vazirmatn Medium"/>
              </a:rPr>
              <a:t>یک روش رسمی برای تحلیل کنش‌ها و واکنش‌ها میان گروهی از عامل‌های خردمند است که به‌صورت راهبردی عمل می‌کنند.</a:t>
            </a:r>
            <a:endParaRPr sz="2000" dirty="0">
              <a:latin typeface="Vazir FD" panose="020B0603030804020204" pitchFamily="34" charset="-78"/>
              <a:ea typeface="Vazirmatn Medium"/>
              <a:cs typeface="Vazir FD" panose="020B0603030804020204" pitchFamily="34" charset="-78"/>
              <a:sym typeface="Vazirmatn Medium"/>
            </a:endParaRPr>
          </a:p>
        </p:txBody>
      </p:sp>
      <p:grpSp>
        <p:nvGrpSpPr>
          <p:cNvPr id="4" name="Group 3">
            <a:extLst>
              <a:ext uri="{FF2B5EF4-FFF2-40B4-BE49-F238E27FC236}">
                <a16:creationId xmlns:a16="http://schemas.microsoft.com/office/drawing/2014/main" id="{C63427C9-FA3F-4EBD-EEEF-0AD358A4B5F8}"/>
              </a:ext>
            </a:extLst>
          </p:cNvPr>
          <p:cNvGrpSpPr/>
          <p:nvPr/>
        </p:nvGrpSpPr>
        <p:grpSpPr>
          <a:xfrm>
            <a:off x="5724028" y="2307174"/>
            <a:ext cx="1841850" cy="2027774"/>
            <a:chOff x="5724028" y="2307174"/>
            <a:chExt cx="1841850" cy="2027774"/>
          </a:xfrm>
        </p:grpSpPr>
        <p:grpSp>
          <p:nvGrpSpPr>
            <p:cNvPr id="166" name="Google Shape;166;p29"/>
            <p:cNvGrpSpPr/>
            <p:nvPr/>
          </p:nvGrpSpPr>
          <p:grpSpPr>
            <a:xfrm>
              <a:off x="5724028" y="2307174"/>
              <a:ext cx="1841850" cy="2027774"/>
              <a:chOff x="0" y="0"/>
              <a:chExt cx="1002913" cy="1321973"/>
            </a:xfrm>
          </p:grpSpPr>
          <p:sp>
            <p:nvSpPr>
              <p:cNvPr id="167" name="Google Shape;167;p29"/>
              <p:cNvSpPr/>
              <p:nvPr/>
            </p:nvSpPr>
            <p:spPr>
              <a:xfrm>
                <a:off x="0" y="0"/>
                <a:ext cx="1002913" cy="1321973"/>
              </a:xfrm>
              <a:custGeom>
                <a:avLst/>
                <a:gdLst/>
                <a:ahLst/>
                <a:cxnLst/>
                <a:rect l="l" t="t" r="r" b="b"/>
                <a:pathLst>
                  <a:path w="1002913" h="1321973" extrusionOk="0">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AB9EE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latin typeface="Vazir FD" panose="020B0603030804020204" pitchFamily="34" charset="-78"/>
                  <a:ea typeface="Vazirmatn Medium"/>
                  <a:cs typeface="Vazir FD" panose="020B0603030804020204" pitchFamily="34" charset="-78"/>
                  <a:sym typeface="Vazirmatn Medium"/>
                </a:endParaRPr>
              </a:p>
            </p:txBody>
          </p:sp>
          <p:sp>
            <p:nvSpPr>
              <p:cNvPr id="168" name="Google Shape;168;p29"/>
              <p:cNvSpPr txBox="1"/>
              <p:nvPr/>
            </p:nvSpPr>
            <p:spPr>
              <a:xfrm>
                <a:off x="0" y="85725"/>
                <a:ext cx="1002912" cy="1236248"/>
              </a:xfrm>
              <a:prstGeom prst="rect">
                <a:avLst/>
              </a:prstGeom>
              <a:noFill/>
              <a:ln>
                <a:noFill/>
              </a:ln>
            </p:spPr>
            <p:txBody>
              <a:bodyPr spcFirstLastPara="1" wrap="square" lIns="25400" tIns="25400" rIns="25400" bIns="25400" anchor="ctr" anchorCtr="0">
                <a:noAutofit/>
              </a:bodyPr>
              <a:lstStyle/>
              <a:p>
                <a:pPr marL="0" marR="0" lvl="0" indent="0" algn="ctr" rtl="0">
                  <a:lnSpc>
                    <a:spcPct val="106944"/>
                  </a:lnSpc>
                  <a:spcBef>
                    <a:spcPts val="0"/>
                  </a:spcBef>
                  <a:spcAft>
                    <a:spcPts val="0"/>
                  </a:spcAft>
                  <a:buNone/>
                </a:pPr>
                <a:endParaRPr sz="900" i="0" u="none" strike="noStrike" cap="none">
                  <a:solidFill>
                    <a:schemeClr val="dk1"/>
                  </a:solidFill>
                  <a:latin typeface="Vazir FD" panose="020B0603030804020204" pitchFamily="34" charset="-78"/>
                  <a:ea typeface="Vazirmatn Medium"/>
                  <a:cs typeface="Vazir FD" panose="020B0603030804020204" pitchFamily="34" charset="-78"/>
                  <a:sym typeface="Vazirmatn Medium"/>
                </a:endParaRPr>
              </a:p>
            </p:txBody>
          </p:sp>
        </p:grpSp>
        <p:sp>
          <p:nvSpPr>
            <p:cNvPr id="171" name="Google Shape;171;p29"/>
            <p:cNvSpPr txBox="1"/>
            <p:nvPr/>
          </p:nvSpPr>
          <p:spPr>
            <a:xfrm>
              <a:off x="6206458" y="2501399"/>
              <a:ext cx="876900" cy="620700"/>
            </a:xfrm>
            <a:prstGeom prst="rect">
              <a:avLst/>
            </a:prstGeom>
            <a:noFill/>
            <a:ln>
              <a:noFill/>
            </a:ln>
          </p:spPr>
          <p:txBody>
            <a:bodyPr spcFirstLastPara="1" wrap="square" lIns="0" tIns="0" rIns="0" bIns="0" anchor="t" anchorCtr="0">
              <a:spAutoFit/>
            </a:bodyPr>
            <a:lstStyle/>
            <a:p>
              <a:pPr marL="0" marR="0" lvl="0" indent="0" algn="ctr" rtl="0">
                <a:lnSpc>
                  <a:spcPct val="95999"/>
                </a:lnSpc>
                <a:spcBef>
                  <a:spcPts val="0"/>
                </a:spcBef>
                <a:spcAft>
                  <a:spcPts val="0"/>
                </a:spcAft>
                <a:buNone/>
              </a:pPr>
              <a:r>
                <a:rPr lang="en" sz="4200" dirty="0">
                  <a:solidFill>
                    <a:srgbClr val="FFFFFF"/>
                  </a:solidFill>
                  <a:latin typeface="Vazir FD" panose="020B0603030804020204" pitchFamily="34" charset="-78"/>
                  <a:ea typeface="Vazirmatn Medium"/>
                  <a:cs typeface="Vazir FD" panose="020B0603030804020204" pitchFamily="34" charset="-78"/>
                  <a:sym typeface="Vazirmatn Medium"/>
                </a:rPr>
                <a:t>۳</a:t>
              </a:r>
              <a:endParaRPr sz="700" dirty="0">
                <a:latin typeface="Vazir FD" panose="020B0603030804020204" pitchFamily="34" charset="-78"/>
                <a:ea typeface="Vazirmatn Medium"/>
                <a:cs typeface="Vazir FD" panose="020B0603030804020204" pitchFamily="34" charset="-78"/>
                <a:sym typeface="Vazirmatn Medium"/>
              </a:endParaRPr>
            </a:p>
          </p:txBody>
        </p:sp>
        <p:sp>
          <p:nvSpPr>
            <p:cNvPr id="174" name="Google Shape;174;p29"/>
            <p:cNvSpPr txBox="1"/>
            <p:nvPr/>
          </p:nvSpPr>
          <p:spPr>
            <a:xfrm>
              <a:off x="6059450" y="3346657"/>
              <a:ext cx="1170900" cy="538609"/>
            </a:xfrm>
            <a:prstGeom prst="rect">
              <a:avLst/>
            </a:prstGeom>
            <a:noFill/>
            <a:ln>
              <a:noFill/>
            </a:ln>
          </p:spPr>
          <p:txBody>
            <a:bodyPr spcFirstLastPara="1" wrap="square" lIns="0" tIns="0" rIns="0" bIns="0" anchor="t" anchorCtr="0">
              <a:spAutoFit/>
            </a:bodyPr>
            <a:lstStyle/>
            <a:p>
              <a:pPr marL="0" marR="0" lvl="0" indent="0" algn="just" rtl="1">
                <a:lnSpc>
                  <a:spcPct val="140000"/>
                </a:lnSpc>
                <a:spcBef>
                  <a:spcPts val="0"/>
                </a:spcBef>
                <a:spcAft>
                  <a:spcPts val="0"/>
                </a:spcAft>
                <a:buNone/>
              </a:pPr>
              <a:r>
                <a:rPr lang="en" sz="2500" b="1" dirty="0">
                  <a:solidFill>
                    <a:srgbClr val="FFFFFF"/>
                  </a:solidFill>
                  <a:latin typeface="Vazir FD" panose="020B0603030804020204" pitchFamily="34" charset="-78"/>
                  <a:ea typeface="Vazirmatn ExtraBold"/>
                  <a:cs typeface="Vazir FD" panose="020B0603030804020204" pitchFamily="34" charset="-78"/>
                  <a:sym typeface="Vazirmatn ExtraBold"/>
                </a:rPr>
                <a:t>خردمندی</a:t>
              </a:r>
              <a:endParaRPr sz="2400" b="1" dirty="0">
                <a:latin typeface="Vazir FD" panose="020B0603030804020204" pitchFamily="34" charset="-78"/>
                <a:ea typeface="Vazirmatn ExtraBold"/>
                <a:cs typeface="Vazir FD" panose="020B0603030804020204" pitchFamily="34" charset="-78"/>
                <a:sym typeface="Vazirmatn ExtraBold"/>
              </a:endParaRPr>
            </a:p>
          </p:txBody>
        </p:sp>
      </p:grpSp>
      <p:sp>
        <p:nvSpPr>
          <p:cNvPr id="5" name="Arrow: Chevron 4">
            <a:extLst>
              <a:ext uri="{FF2B5EF4-FFF2-40B4-BE49-F238E27FC236}">
                <a16:creationId xmlns:a16="http://schemas.microsoft.com/office/drawing/2014/main" id="{A4F6927A-0587-3EDB-6207-AD9C62AF03DF}"/>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Chevron 5">
            <a:extLst>
              <a:ext uri="{FF2B5EF4-FFF2-40B4-BE49-F238E27FC236}">
                <a16:creationId xmlns:a16="http://schemas.microsoft.com/office/drawing/2014/main" id="{CB34BA43-1EEF-259A-03B1-C1CBB6C92986}"/>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22750F13-79BD-EBA3-68F2-E0D17191BA46}"/>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890383AC-F1C8-9E3A-5A22-3E50C512791E}"/>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153C7D0F-9E18-A3B4-90D1-A7F3236092F4}"/>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3B126915-D73C-007D-0867-CF5A833D6116}"/>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A5CDF46E-CB9E-348F-26AA-288B5EFC5DB8}"/>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3" name="TextBox 12">
            <a:extLst>
              <a:ext uri="{FF2B5EF4-FFF2-40B4-BE49-F238E27FC236}">
                <a16:creationId xmlns:a16="http://schemas.microsoft.com/office/drawing/2014/main" id="{1873F429-786C-5052-FAB4-3A6F4A20938A}"/>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C9FDD093-5292-8EDF-3144-661A67336922}"/>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A8F01306-D8B1-0F1F-62AA-9C131614D814}"/>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7" name="TextBox 16">
            <a:extLst>
              <a:ext uri="{FF2B5EF4-FFF2-40B4-BE49-F238E27FC236}">
                <a16:creationId xmlns:a16="http://schemas.microsoft.com/office/drawing/2014/main" id="{6D2207B4-3181-BEC7-FC35-D1F43DAACF8D}"/>
              </a:ext>
            </a:extLst>
          </p:cNvPr>
          <p:cNvSpPr txBox="1"/>
          <p:nvPr/>
        </p:nvSpPr>
        <p:spPr>
          <a:xfrm>
            <a:off x="8072935" y="4670522"/>
            <a:ext cx="877164"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7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anim calcmode="lin" valueType="num">
                                      <p:cBhvr>
                                        <p:cTn id="8" dur="1000" fill="hold"/>
                                        <p:tgtEl>
                                          <p:spTgt spid="176"/>
                                        </p:tgtEl>
                                        <p:attrNameLst>
                                          <p:attrName>ppt_x</p:attrName>
                                        </p:attrNameLst>
                                      </p:cBhvr>
                                      <p:tavLst>
                                        <p:tav tm="0">
                                          <p:val>
                                            <p:strVal val="#ppt_x"/>
                                          </p:val>
                                        </p:tav>
                                        <p:tav tm="100000">
                                          <p:val>
                                            <p:strVal val="#ppt_x"/>
                                          </p:val>
                                        </p:tav>
                                      </p:tavLst>
                                    </p:anim>
                                    <p:anim calcmode="lin" valueType="num">
                                      <p:cBhvr>
                                        <p:cTn id="9"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1000" fill="hold"/>
                                        <p:tgtEl>
                                          <p:spTgt spid="3"/>
                                        </p:tgtEl>
                                        <p:attrNameLst>
                                          <p:attrName>ppt_x</p:attrName>
                                        </p:attrNameLst>
                                      </p:cBhvr>
                                      <p:tavLst>
                                        <p:tav tm="0">
                                          <p:val>
                                            <p:strVal val="0-#ppt_w/2"/>
                                          </p:val>
                                        </p:tav>
                                        <p:tav tm="100000">
                                          <p:val>
                                            <p:strVal val="#ppt_x"/>
                                          </p:val>
                                        </p:tav>
                                      </p:tavLst>
                                    </p:anim>
                                    <p:anim calcmode="lin" valueType="num">
                                      <p:cBhvr additive="base">
                                        <p:cTn id="21"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0-#ppt_w/2"/>
                                          </p:val>
                                        </p:tav>
                                        <p:tav tm="100000">
                                          <p:val>
                                            <p:strVal val="#ppt_x"/>
                                          </p:val>
                                        </p:tav>
                                      </p:tavLst>
                                    </p:anim>
                                    <p:anim calcmode="lin" valueType="num">
                                      <p:cBhvr additive="base">
                                        <p:cTn id="27"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p:nvPr/>
        </p:nvSpPr>
        <p:spPr>
          <a:xfrm>
            <a:off x="297300" y="189880"/>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برخی از کاربردهای نظریه‌ی بازی‌ها</a:t>
            </a:r>
            <a:endParaRPr sz="3100" b="1" dirty="0">
              <a:latin typeface="Vazir FD" panose="020B0603030804020204" pitchFamily="34" charset="-78"/>
              <a:ea typeface="Rubik Black"/>
              <a:cs typeface="Vazir FD" panose="020B0603030804020204" pitchFamily="34" charset="-78"/>
              <a:sym typeface="Rubik Black"/>
            </a:endParaRPr>
          </a:p>
        </p:txBody>
      </p:sp>
      <p:sp>
        <p:nvSpPr>
          <p:cNvPr id="183" name="Google Shape;183;p30"/>
          <p:cNvSpPr txBox="1"/>
          <p:nvPr/>
        </p:nvSpPr>
        <p:spPr>
          <a:xfrm>
            <a:off x="389846" y="1174577"/>
            <a:ext cx="4343100" cy="3134161"/>
          </a:xfrm>
          <a:prstGeom prst="rect">
            <a:avLst/>
          </a:prstGeom>
          <a:noFill/>
          <a:ln>
            <a:noFill/>
          </a:ln>
        </p:spPr>
        <p:txBody>
          <a:bodyPr spcFirstLastPara="1" wrap="square" lIns="91425" tIns="91425" rIns="91425" bIns="91425" anchor="t" anchorCtr="0">
            <a:spAutoFit/>
          </a:bodyPr>
          <a:lstStyle/>
          <a:p>
            <a:pPr marL="457200" lvl="0" indent="-355600" algn="r" rtl="1">
              <a:lnSpc>
                <a:spcPct val="150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علوم کامپیوتر و طراحی الگوریتم‌ها</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r" rtl="1">
              <a:lnSpc>
                <a:spcPct val="150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حراج‌ها و مزایده‌ها</a:t>
            </a:r>
            <a:endParaRPr lang="fa-IR" sz="2000" dirty="0">
              <a:latin typeface="Vazir FD" panose="020B0603030804020204" pitchFamily="34" charset="-78"/>
              <a:ea typeface="Vazirmatn Medium"/>
              <a:cs typeface="Vazir FD" panose="020B0603030804020204" pitchFamily="34" charset="-78"/>
              <a:sym typeface="Vazirmatn Medium"/>
            </a:endParaRPr>
          </a:p>
          <a:p>
            <a:pPr marL="101600" lvl="0" algn="r" rtl="1">
              <a:lnSpc>
                <a:spcPct val="150000"/>
              </a:lnSpc>
              <a:spcBef>
                <a:spcPts val="1000"/>
              </a:spcBef>
              <a:buSzPts val="2000"/>
            </a:pPr>
            <a:r>
              <a:rPr lang="fa-IR" sz="2000" dirty="0">
                <a:latin typeface="Vazir FD" panose="020B0603030804020204" pitchFamily="34" charset="-78"/>
                <a:ea typeface="Vazirmatn Medium"/>
                <a:cs typeface="Vazir FD" panose="020B0603030804020204" pitchFamily="34" charset="-78"/>
                <a:sym typeface="Vazirmatn Medium"/>
              </a:rPr>
              <a:t>          </a:t>
            </a:r>
            <a:r>
              <a:rPr lang="fa-IR" sz="2000" dirty="0">
                <a:latin typeface="Vazir FD" panose="020B0603030804020204" pitchFamily="34" charset="-78"/>
                <a:cs typeface="Vazir FD" panose="020B0603030804020204" pitchFamily="34" charset="-78"/>
                <a:sym typeface="Calibri"/>
              </a:rPr>
              <a:t>← مزایده‌ی ویکری</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r" rtl="1">
              <a:lnSpc>
                <a:spcPct val="150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اقتصاد و استراتژی‌های تجاری</a:t>
            </a:r>
            <a:endParaRPr sz="2000" dirty="0">
              <a:latin typeface="Vazir FD" panose="020B0603030804020204" pitchFamily="34" charset="-78"/>
              <a:ea typeface="Vazirmatn Medium"/>
              <a:cs typeface="Vazir FD" panose="020B0603030804020204" pitchFamily="34" charset="-78"/>
              <a:sym typeface="Vazirmatn Medium"/>
            </a:endParaRPr>
          </a:p>
          <a:p>
            <a:pPr marL="457200" lvl="0" indent="-355600" algn="r" rtl="1">
              <a:lnSpc>
                <a:spcPct val="150000"/>
              </a:lnSpc>
              <a:spcBef>
                <a:spcPts val="1000"/>
              </a:spcBef>
              <a:spcAft>
                <a:spcPts val="0"/>
              </a:spcAft>
              <a:buSzPts val="2000"/>
              <a:buFont typeface="Vazirmatn Medium"/>
              <a:buChar char="❖"/>
            </a:pPr>
            <a:r>
              <a:rPr lang="en" sz="2000" dirty="0">
                <a:latin typeface="Vazir FD" panose="020B0603030804020204" pitchFamily="34" charset="-78"/>
                <a:ea typeface="Vazirmatn Medium"/>
                <a:cs typeface="Vazir FD" panose="020B0603030804020204" pitchFamily="34" charset="-78"/>
                <a:sym typeface="Vazirmatn Medium"/>
              </a:rPr>
              <a:t>علوم سیاسی و روابط بین‌الملل</a:t>
            </a:r>
            <a:endParaRPr sz="2000" dirty="0">
              <a:latin typeface="Vazir FD" panose="020B0603030804020204" pitchFamily="34" charset="-78"/>
              <a:ea typeface="Vazirmatn Medium"/>
              <a:cs typeface="Vazir FD" panose="020B0603030804020204" pitchFamily="34" charset="-78"/>
              <a:sym typeface="Vazirmatn Medium"/>
            </a:endParaRPr>
          </a:p>
        </p:txBody>
      </p:sp>
      <p:pic>
        <p:nvPicPr>
          <p:cNvPr id="184" name="Google Shape;184;p30"/>
          <p:cNvPicPr preferRelativeResize="0"/>
          <p:nvPr/>
        </p:nvPicPr>
        <p:blipFill>
          <a:blip r:embed="rId3">
            <a:alphaModFix/>
          </a:blip>
          <a:stretch>
            <a:fillRect/>
          </a:stretch>
        </p:blipFill>
        <p:spPr>
          <a:xfrm>
            <a:off x="5213550" y="1155900"/>
            <a:ext cx="3229000" cy="3229000"/>
          </a:xfrm>
          <a:prstGeom prst="rect">
            <a:avLst/>
          </a:prstGeom>
          <a:noFill/>
          <a:ln>
            <a:noFill/>
          </a:ln>
        </p:spPr>
      </p:pic>
      <p:sp>
        <p:nvSpPr>
          <p:cNvPr id="2" name="Arrow: Chevron 1">
            <a:extLst>
              <a:ext uri="{FF2B5EF4-FFF2-40B4-BE49-F238E27FC236}">
                <a16:creationId xmlns:a16="http://schemas.microsoft.com/office/drawing/2014/main" id="{6E6955A0-D3C7-EE24-7000-5A5A9DD7536E}"/>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E3D87DD7-317C-665C-61C2-110CEB1D9A15}"/>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20810773-38BB-BE5F-D15E-4DE05E989A7C}"/>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E21FBAE1-A8F4-727E-FFBB-BFC0A7DA0A60}"/>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B350392F-92EC-DD96-5541-F5F63B341234}"/>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992F6A7-A8A8-522B-0F86-F9BDE717D042}"/>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44457043-4FC6-03C7-FD18-44FA1230D096}"/>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BC296BE2-41E0-A931-020C-84BA4E4B753D}"/>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B4350A06-7308-E608-167B-953604C03724}"/>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8F2F4D19-744E-925F-5C24-BC5F39D1DE91}"/>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4" name="TextBox 13">
            <a:extLst>
              <a:ext uri="{FF2B5EF4-FFF2-40B4-BE49-F238E27FC236}">
                <a16:creationId xmlns:a16="http://schemas.microsoft.com/office/drawing/2014/main" id="{06068DDB-6115-A3EB-48C0-56F1911F1824}"/>
              </a:ext>
            </a:extLst>
          </p:cNvPr>
          <p:cNvSpPr txBox="1"/>
          <p:nvPr/>
        </p:nvSpPr>
        <p:spPr>
          <a:xfrm>
            <a:off x="8072936" y="4670522"/>
            <a:ext cx="87716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8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700"/>
                                        <p:tgtEl>
                                          <p:spTgt spid="184"/>
                                        </p:tgtEl>
                                      </p:cBhvr>
                                    </p:animEffect>
                                  </p:childTnLst>
                                </p:cTn>
                              </p:par>
                            </p:childTnLst>
                          </p:cTn>
                        </p:par>
                        <p:par>
                          <p:cTn id="8" fill="hold">
                            <p:stCondLst>
                              <p:cond delay="800"/>
                            </p:stCondLst>
                            <p:childTnLst>
                              <p:par>
                                <p:cTn id="9" presetID="42" presetClass="entr" presetSubtype="0" fill="hold" grpId="0" nodeType="afterEffect">
                                  <p:stCondLst>
                                    <p:cond delay="0"/>
                                  </p:stCondLst>
                                  <p:childTnLst>
                                    <p:set>
                                      <p:cBhvr>
                                        <p:cTn id="10" dur="1" fill="hold">
                                          <p:stCondLst>
                                            <p:cond delay="0"/>
                                          </p:stCondLst>
                                        </p:cTn>
                                        <p:tgtEl>
                                          <p:spTgt spid="183"/>
                                        </p:tgtEl>
                                        <p:attrNameLst>
                                          <p:attrName>style.visibility</p:attrName>
                                        </p:attrNameLst>
                                      </p:cBhvr>
                                      <p:to>
                                        <p:strVal val="visible"/>
                                      </p:to>
                                    </p:set>
                                    <p:animEffect transition="in" filter="fade">
                                      <p:cBhvr>
                                        <p:cTn id="11" dur="1000"/>
                                        <p:tgtEl>
                                          <p:spTgt spid="183"/>
                                        </p:tgtEl>
                                      </p:cBhvr>
                                    </p:animEffect>
                                    <p:anim calcmode="lin" valueType="num">
                                      <p:cBhvr>
                                        <p:cTn id="12" dur="1000" fill="hold"/>
                                        <p:tgtEl>
                                          <p:spTgt spid="183"/>
                                        </p:tgtEl>
                                        <p:attrNameLst>
                                          <p:attrName>ppt_x</p:attrName>
                                        </p:attrNameLst>
                                      </p:cBhvr>
                                      <p:tavLst>
                                        <p:tav tm="0">
                                          <p:val>
                                            <p:strVal val="#ppt_x"/>
                                          </p:val>
                                        </p:tav>
                                        <p:tav tm="100000">
                                          <p:val>
                                            <p:strVal val="#ppt_x"/>
                                          </p:val>
                                        </p:tav>
                                      </p:tavLst>
                                    </p:anim>
                                    <p:anim calcmode="lin" valueType="num">
                                      <p:cBhvr>
                                        <p:cTn id="13"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p:nvPr/>
        </p:nvSpPr>
        <p:spPr>
          <a:xfrm>
            <a:off x="213285" y="242635"/>
            <a:ext cx="8512500" cy="738900"/>
          </a:xfrm>
          <a:prstGeom prst="rect">
            <a:avLst/>
          </a:prstGeom>
          <a:noFill/>
          <a:ln>
            <a:noFill/>
          </a:ln>
        </p:spPr>
        <p:txBody>
          <a:bodyPr spcFirstLastPara="1" wrap="square" lIns="0" tIns="0" rIns="0" bIns="0" anchor="ctr" anchorCtr="0">
            <a:noAutofit/>
          </a:bodyPr>
          <a:lstStyle/>
          <a:p>
            <a:pPr marL="0" marR="0" lvl="0" indent="0" algn="r" rtl="1">
              <a:lnSpc>
                <a:spcPct val="96000"/>
              </a:lnSpc>
              <a:spcBef>
                <a:spcPts val="0"/>
              </a:spcBef>
              <a:spcAft>
                <a:spcPts val="0"/>
              </a:spcAft>
              <a:buNone/>
            </a:pPr>
            <a:r>
              <a:rPr lang="en" sz="4000" b="1" dirty="0">
                <a:solidFill>
                  <a:srgbClr val="272665"/>
                </a:solidFill>
                <a:latin typeface="Vazir FD" panose="020B0603030804020204" pitchFamily="34" charset="-78"/>
                <a:ea typeface="Rubik Black"/>
                <a:cs typeface="Vazir FD" panose="020B0603030804020204" pitchFamily="34" charset="-78"/>
                <a:sym typeface="Rubik Black"/>
              </a:rPr>
              <a:t>تعادل نش</a:t>
            </a:r>
            <a:endParaRPr sz="3100" b="1" dirty="0">
              <a:latin typeface="Vazir FD" panose="020B0603030804020204" pitchFamily="34" charset="-78"/>
              <a:ea typeface="Rubik Black"/>
              <a:cs typeface="Vazir FD" panose="020B0603030804020204" pitchFamily="34" charset="-78"/>
              <a:sym typeface="Rubik Black"/>
            </a:endParaRPr>
          </a:p>
        </p:txBody>
      </p:sp>
      <p:sp>
        <p:nvSpPr>
          <p:cNvPr id="190" name="Google Shape;190;p31"/>
          <p:cNvSpPr txBox="1"/>
          <p:nvPr/>
        </p:nvSpPr>
        <p:spPr>
          <a:xfrm>
            <a:off x="5201233" y="1064310"/>
            <a:ext cx="3524552" cy="2749440"/>
          </a:xfrm>
          <a:prstGeom prst="rect">
            <a:avLst/>
          </a:prstGeom>
          <a:noFill/>
          <a:ln>
            <a:noFill/>
          </a:ln>
        </p:spPr>
        <p:txBody>
          <a:bodyPr spcFirstLastPara="1" wrap="square" lIns="91425" tIns="91425" rIns="91425" bIns="91425" anchor="t" anchorCtr="0">
            <a:spAutoFit/>
          </a:bodyPr>
          <a:lstStyle/>
          <a:p>
            <a:pPr marL="0" lvl="0" indent="0" algn="just" rtl="1">
              <a:lnSpc>
                <a:spcPct val="150000"/>
              </a:lnSpc>
              <a:spcBef>
                <a:spcPts val="1000"/>
              </a:spcBef>
              <a:spcAft>
                <a:spcPts val="0"/>
              </a:spcAft>
              <a:buNone/>
            </a:pPr>
            <a:r>
              <a:rPr lang="en" sz="2000" dirty="0">
                <a:solidFill>
                  <a:schemeClr val="dk1"/>
                </a:solidFill>
                <a:latin typeface="Vazir FD" panose="020B0603030804020204" pitchFamily="34" charset="-78"/>
                <a:ea typeface="Vazirmatn Medium"/>
                <a:cs typeface="Vazir FD" panose="020B0603030804020204" pitchFamily="34" charset="-78"/>
                <a:sym typeface="Vazirmatn Medium"/>
              </a:rPr>
              <a:t>وضعیتی در یک بازی غیر همکاری، که هیچ بازیکنی نتواند نتیجه‌ی خود را در حالی که بازی بقیه ثابت باشد، بهبود دهد.</a:t>
            </a:r>
            <a:endParaRPr sz="2000" dirty="0">
              <a:solidFill>
                <a:schemeClr val="dk1"/>
              </a:solidFill>
              <a:latin typeface="Vazir FD" panose="020B0603030804020204" pitchFamily="34" charset="-78"/>
              <a:ea typeface="Vazirmatn Medium"/>
              <a:cs typeface="Vazir FD" panose="020B0603030804020204" pitchFamily="34" charset="-78"/>
              <a:sym typeface="Vazirmatn Medium"/>
            </a:endParaRPr>
          </a:p>
          <a:p>
            <a:pPr marL="0" lvl="0" indent="0" algn="just" rtl="1">
              <a:lnSpc>
                <a:spcPct val="150000"/>
              </a:lnSpc>
              <a:spcBef>
                <a:spcPts val="1000"/>
              </a:spcBef>
              <a:spcAft>
                <a:spcPts val="0"/>
              </a:spcAft>
              <a:buNone/>
            </a:pPr>
            <a:endParaRPr sz="2000" dirty="0">
              <a:solidFill>
                <a:schemeClr val="dk1"/>
              </a:solidFill>
              <a:latin typeface="Vazir FD" panose="020B0603030804020204" pitchFamily="34" charset="-78"/>
              <a:ea typeface="Vazirmatn Medium"/>
              <a:cs typeface="Vazir FD" panose="020B0603030804020204" pitchFamily="34" charset="-78"/>
              <a:sym typeface="Vazirmatn Medium"/>
            </a:endParaRPr>
          </a:p>
        </p:txBody>
      </p:sp>
      <p:grpSp>
        <p:nvGrpSpPr>
          <p:cNvPr id="13" name="Group 12">
            <a:extLst>
              <a:ext uri="{FF2B5EF4-FFF2-40B4-BE49-F238E27FC236}">
                <a16:creationId xmlns:a16="http://schemas.microsoft.com/office/drawing/2014/main" id="{6D1977B5-3E38-8130-B900-CCC927B81ACB}"/>
              </a:ext>
            </a:extLst>
          </p:cNvPr>
          <p:cNvGrpSpPr/>
          <p:nvPr/>
        </p:nvGrpSpPr>
        <p:grpSpPr>
          <a:xfrm>
            <a:off x="257067" y="1323449"/>
            <a:ext cx="4774750" cy="3135425"/>
            <a:chOff x="257067" y="1323449"/>
            <a:chExt cx="4774750" cy="3135425"/>
          </a:xfrm>
        </p:grpSpPr>
        <p:pic>
          <p:nvPicPr>
            <p:cNvPr id="191" name="Google Shape;191;p31"/>
            <p:cNvPicPr preferRelativeResize="0"/>
            <p:nvPr/>
          </p:nvPicPr>
          <p:blipFill>
            <a:blip r:embed="rId3">
              <a:alphaModFix/>
            </a:blip>
            <a:stretch>
              <a:fillRect/>
            </a:stretch>
          </p:blipFill>
          <p:spPr>
            <a:xfrm>
              <a:off x="257067" y="1323449"/>
              <a:ext cx="4774750" cy="3135425"/>
            </a:xfrm>
            <a:prstGeom prst="rect">
              <a:avLst/>
            </a:prstGeom>
            <a:noFill/>
            <a:ln>
              <a:noFill/>
            </a:ln>
          </p:spPr>
        </p:pic>
        <p:sp>
          <p:nvSpPr>
            <p:cNvPr id="192" name="Google Shape;192;p31"/>
            <p:cNvSpPr txBox="1"/>
            <p:nvPr/>
          </p:nvSpPr>
          <p:spPr>
            <a:xfrm>
              <a:off x="2013692" y="1990871"/>
              <a:ext cx="2559000" cy="1236206"/>
            </a:xfrm>
            <a:prstGeom prst="rect">
              <a:avLst/>
            </a:prstGeom>
            <a:noFill/>
            <a:ln>
              <a:noFill/>
            </a:ln>
          </p:spPr>
          <p:txBody>
            <a:bodyPr spcFirstLastPara="1" wrap="square" lIns="91425" tIns="91425" rIns="91425" bIns="91425" anchor="t" anchorCtr="0">
              <a:spAutoFit/>
            </a:bodyPr>
            <a:lstStyle/>
            <a:p>
              <a:pPr marL="0" lvl="0" indent="0" algn="just" rtl="1">
                <a:lnSpc>
                  <a:spcPct val="150000"/>
                </a:lnSpc>
                <a:spcBef>
                  <a:spcPts val="1000"/>
                </a:spcBef>
                <a:spcAft>
                  <a:spcPts val="0"/>
                </a:spcAft>
                <a:buNone/>
              </a:pPr>
              <a:r>
                <a:rPr lang="en" sz="2000" dirty="0">
                  <a:solidFill>
                    <a:schemeClr val="lt1"/>
                  </a:solidFill>
                  <a:latin typeface="Vazir FD" panose="020B0603030804020204" pitchFamily="34" charset="-78"/>
                  <a:ea typeface="Vazirmatn Medium"/>
                  <a:cs typeface="Vazir FD" panose="020B0603030804020204" pitchFamily="34" charset="-78"/>
                  <a:sym typeface="Vazirmatn Medium"/>
                </a:rPr>
                <a:t>جان نش، برنده‌ی نوبل اقتصاد در سال ۱۹۹۴ </a:t>
              </a:r>
              <a:endParaRPr sz="2000" dirty="0">
                <a:solidFill>
                  <a:schemeClr val="lt1"/>
                </a:solidFill>
                <a:latin typeface="Vazir FD" panose="020B0603030804020204" pitchFamily="34" charset="-78"/>
                <a:ea typeface="Vazirmatn Medium"/>
                <a:cs typeface="Vazir FD" panose="020B0603030804020204" pitchFamily="34" charset="-78"/>
                <a:sym typeface="Vazirmatn Medium"/>
              </a:endParaRPr>
            </a:p>
          </p:txBody>
        </p:sp>
      </p:grpSp>
      <p:sp>
        <p:nvSpPr>
          <p:cNvPr id="2" name="Arrow: Chevron 1">
            <a:extLst>
              <a:ext uri="{FF2B5EF4-FFF2-40B4-BE49-F238E27FC236}">
                <a16:creationId xmlns:a16="http://schemas.microsoft.com/office/drawing/2014/main" id="{EBAE1F13-54B1-CC93-C008-865E6AE9975C}"/>
              </a:ext>
            </a:extLst>
          </p:cNvPr>
          <p:cNvSpPr/>
          <p:nvPr/>
        </p:nvSpPr>
        <p:spPr>
          <a:xfrm rot="10800000">
            <a:off x="6087608" y="4673549"/>
            <a:ext cx="1691640" cy="383949"/>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545FDF29-4A93-8095-67C8-CAB5F9F6B319}"/>
              </a:ext>
            </a:extLst>
          </p:cNvPr>
          <p:cNvSpPr/>
          <p:nvPr/>
        </p:nvSpPr>
        <p:spPr>
          <a:xfrm rot="10800000">
            <a:off x="4594282"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2418F678-1037-5B18-AC98-34499BE4A971}"/>
              </a:ext>
            </a:extLst>
          </p:cNvPr>
          <p:cNvSpPr/>
          <p:nvPr/>
        </p:nvSpPr>
        <p:spPr>
          <a:xfrm rot="10800000">
            <a:off x="3100956"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8CF9D2D0-95CC-B14A-16D3-A1718F3FDB0B}"/>
              </a:ext>
            </a:extLst>
          </p:cNvPr>
          <p:cNvSpPr/>
          <p:nvPr/>
        </p:nvSpPr>
        <p:spPr>
          <a:xfrm rot="10800000">
            <a:off x="1607626" y="4671880"/>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112695CE-4CFD-90D0-C2FF-021601F18735}"/>
              </a:ext>
            </a:extLst>
          </p:cNvPr>
          <p:cNvSpPr/>
          <p:nvPr/>
        </p:nvSpPr>
        <p:spPr>
          <a:xfrm rot="10800000">
            <a:off x="114300" y="4671535"/>
            <a:ext cx="1691640" cy="383949"/>
          </a:xfrm>
          <a:prstGeom prst="chevron">
            <a:avLst/>
          </a:prstGeom>
          <a:solidFill>
            <a:srgbClr val="DFC9E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3A34B12-8AEA-E150-4C80-F72D56E662EE}"/>
              </a:ext>
            </a:extLst>
          </p:cNvPr>
          <p:cNvSpPr txBox="1"/>
          <p:nvPr/>
        </p:nvSpPr>
        <p:spPr>
          <a:xfrm>
            <a:off x="6611864" y="4709620"/>
            <a:ext cx="643125" cy="307777"/>
          </a:xfrm>
          <a:prstGeom prst="rect">
            <a:avLst/>
          </a:prstGeom>
          <a:noFill/>
        </p:spPr>
        <p:txBody>
          <a:bodyPr wrap="none" rtlCol="0">
            <a:spAutoFit/>
          </a:bodyPr>
          <a:lstStyle/>
          <a:p>
            <a:r>
              <a:rPr lang="fa-IR" b="1" dirty="0">
                <a:solidFill>
                  <a:schemeClr val="bg1"/>
                </a:solidFill>
                <a:latin typeface="Vazir FD" panose="020B0603030804020204" pitchFamily="34" charset="-78"/>
                <a:cs typeface="Vazir FD" panose="020B0603030804020204" pitchFamily="34" charset="-78"/>
              </a:rPr>
              <a:t>مقدمه</a:t>
            </a:r>
            <a:endParaRPr lang="en-US" b="1" dirty="0">
              <a:solidFill>
                <a:schemeClr val="bg1"/>
              </a:solidFill>
              <a:latin typeface="Vazir FD" panose="020B0603030804020204" pitchFamily="34" charset="-78"/>
              <a:cs typeface="Vazir FD" panose="020B0603030804020204" pitchFamily="34" charset="-78"/>
            </a:endParaRPr>
          </a:p>
        </p:txBody>
      </p:sp>
      <p:sp>
        <p:nvSpPr>
          <p:cNvPr id="9" name="TextBox 8">
            <a:extLst>
              <a:ext uri="{FF2B5EF4-FFF2-40B4-BE49-F238E27FC236}">
                <a16:creationId xmlns:a16="http://schemas.microsoft.com/office/drawing/2014/main" id="{A22C0C77-B04B-7962-56C4-ADEC6CB43D41}"/>
              </a:ext>
            </a:extLst>
          </p:cNvPr>
          <p:cNvSpPr txBox="1"/>
          <p:nvPr/>
        </p:nvSpPr>
        <p:spPr>
          <a:xfrm>
            <a:off x="4847826" y="4630991"/>
            <a:ext cx="1169444" cy="492443"/>
          </a:xfrm>
          <a:prstGeom prst="rect">
            <a:avLst/>
          </a:prstGeom>
          <a:noFill/>
        </p:spPr>
        <p:txBody>
          <a:bodyPr wrap="square" rtlCol="0">
            <a:spAutoFit/>
          </a:bodyPr>
          <a:lstStyle/>
          <a:p>
            <a:pPr algn="ctr"/>
            <a:r>
              <a:rPr lang="fa-IR" sz="1300" b="1" dirty="0">
                <a:solidFill>
                  <a:schemeClr val="tx1"/>
                </a:solidFill>
                <a:latin typeface="Vazir FD" panose="020B0603030804020204" pitchFamily="34" charset="-78"/>
                <a:cs typeface="Vazir FD" panose="020B0603030804020204" pitchFamily="34" charset="-78"/>
              </a:rPr>
              <a:t>دوراهی زندانی تکرار‌شونده</a:t>
            </a:r>
            <a:endParaRPr lang="en-US" sz="1300" b="1" dirty="0">
              <a:solidFill>
                <a:schemeClr val="tx1"/>
              </a:solidFill>
              <a:latin typeface="Vazir FD" panose="020B0603030804020204" pitchFamily="34" charset="-78"/>
              <a:cs typeface="Vazir FD" panose="020B0603030804020204" pitchFamily="34" charset="-78"/>
            </a:endParaRPr>
          </a:p>
        </p:txBody>
      </p:sp>
      <p:sp>
        <p:nvSpPr>
          <p:cNvPr id="10" name="TextBox 9">
            <a:extLst>
              <a:ext uri="{FF2B5EF4-FFF2-40B4-BE49-F238E27FC236}">
                <a16:creationId xmlns:a16="http://schemas.microsoft.com/office/drawing/2014/main" id="{2384DC1D-8903-B356-85F8-C07B8481A1B6}"/>
              </a:ext>
            </a:extLst>
          </p:cNvPr>
          <p:cNvSpPr txBox="1"/>
          <p:nvPr/>
        </p:nvSpPr>
        <p:spPr>
          <a:xfrm>
            <a:off x="3245634" y="4723323"/>
            <a:ext cx="1356462"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استقرای قهقرایی</a:t>
            </a:r>
            <a:endParaRPr lang="en-US" b="1" dirty="0">
              <a:latin typeface="Vazir FD" panose="020B0603030804020204" pitchFamily="34" charset="-78"/>
              <a:cs typeface="Vazir FD" panose="020B0603030804020204" pitchFamily="34" charset="-78"/>
            </a:endParaRPr>
          </a:p>
        </p:txBody>
      </p:sp>
      <p:sp>
        <p:nvSpPr>
          <p:cNvPr id="11" name="TextBox 10">
            <a:extLst>
              <a:ext uri="{FF2B5EF4-FFF2-40B4-BE49-F238E27FC236}">
                <a16:creationId xmlns:a16="http://schemas.microsoft.com/office/drawing/2014/main" id="{57EB3D35-10B9-1700-9883-21B9A56771B1}"/>
              </a:ext>
            </a:extLst>
          </p:cNvPr>
          <p:cNvSpPr txBox="1"/>
          <p:nvPr/>
        </p:nvSpPr>
        <p:spPr>
          <a:xfrm>
            <a:off x="2051146" y="4709620"/>
            <a:ext cx="76815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رای‌گیری</a:t>
            </a:r>
            <a:endParaRPr lang="en-US" b="1" dirty="0">
              <a:latin typeface="Vazir FD" panose="020B0603030804020204" pitchFamily="34" charset="-78"/>
              <a:cs typeface="Vazir FD" panose="020B0603030804020204" pitchFamily="34" charset="-78"/>
            </a:endParaRPr>
          </a:p>
        </p:txBody>
      </p:sp>
      <p:sp>
        <p:nvSpPr>
          <p:cNvPr id="12" name="TextBox 11">
            <a:extLst>
              <a:ext uri="{FF2B5EF4-FFF2-40B4-BE49-F238E27FC236}">
                <a16:creationId xmlns:a16="http://schemas.microsoft.com/office/drawing/2014/main" id="{0FF93889-8ABF-7900-FBBD-DD795726A55B}"/>
              </a:ext>
            </a:extLst>
          </p:cNvPr>
          <p:cNvSpPr txBox="1"/>
          <p:nvPr/>
        </p:nvSpPr>
        <p:spPr>
          <a:xfrm>
            <a:off x="508294" y="4709620"/>
            <a:ext cx="837089" cy="307777"/>
          </a:xfrm>
          <a:prstGeom prst="rect">
            <a:avLst/>
          </a:prstGeom>
          <a:noFill/>
        </p:spPr>
        <p:txBody>
          <a:bodyPr wrap="none" rtlCol="0">
            <a:spAutoFit/>
          </a:bodyPr>
          <a:lstStyle/>
          <a:p>
            <a:r>
              <a:rPr lang="fa-IR" b="1" dirty="0">
                <a:latin typeface="Vazir FD" panose="020B0603030804020204" pitchFamily="34" charset="-78"/>
                <a:cs typeface="Vazir FD" panose="020B0603030804020204" pitchFamily="34" charset="-78"/>
              </a:rPr>
              <a:t>جمع‌بندی</a:t>
            </a:r>
            <a:endParaRPr lang="en-US" b="1" dirty="0">
              <a:latin typeface="Vazir FD" panose="020B0603030804020204" pitchFamily="34" charset="-78"/>
              <a:cs typeface="Vazir FD" panose="020B0603030804020204" pitchFamily="34" charset="-78"/>
            </a:endParaRPr>
          </a:p>
        </p:txBody>
      </p:sp>
      <p:sp>
        <p:nvSpPr>
          <p:cNvPr id="15" name="TextBox 14">
            <a:extLst>
              <a:ext uri="{FF2B5EF4-FFF2-40B4-BE49-F238E27FC236}">
                <a16:creationId xmlns:a16="http://schemas.microsoft.com/office/drawing/2014/main" id="{ADF27CA3-2FFA-02F4-7646-D312B14EDC0C}"/>
              </a:ext>
            </a:extLst>
          </p:cNvPr>
          <p:cNvSpPr txBox="1"/>
          <p:nvPr/>
        </p:nvSpPr>
        <p:spPr>
          <a:xfrm>
            <a:off x="8056906" y="4670522"/>
            <a:ext cx="893193" cy="369332"/>
          </a:xfrm>
          <a:prstGeom prst="rect">
            <a:avLst/>
          </a:prstGeom>
          <a:noFill/>
        </p:spPr>
        <p:txBody>
          <a:bodyPr wrap="none" rtlCol="0">
            <a:spAutoFit/>
          </a:bodyPr>
          <a:lstStyle/>
          <a:p>
            <a:pPr algn="r" rtl="1"/>
            <a:r>
              <a:rPr lang="fa-IR" sz="1800" dirty="0">
                <a:latin typeface="Vazir FD" panose="020B0603030804020204" pitchFamily="34" charset="-78"/>
                <a:cs typeface="Vazir FD" panose="020B0603030804020204" pitchFamily="34" charset="-78"/>
              </a:rPr>
              <a:t>9 از 47</a:t>
            </a:r>
            <a:endParaRPr lang="en-US" sz="1800" dirty="0">
              <a:latin typeface="Vazir FD" panose="020B0603030804020204" pitchFamily="34" charset="-78"/>
              <a:cs typeface="Vazir FD" panose="020B060303080402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anim calcmode="lin" valueType="num">
                                      <p:cBhvr>
                                        <p:cTn id="8" dur="1000" fill="hold"/>
                                        <p:tgtEl>
                                          <p:spTgt spid="190"/>
                                        </p:tgtEl>
                                        <p:attrNameLst>
                                          <p:attrName>ppt_x</p:attrName>
                                        </p:attrNameLst>
                                      </p:cBhvr>
                                      <p:tavLst>
                                        <p:tav tm="0">
                                          <p:val>
                                            <p:strVal val="#ppt_x"/>
                                          </p:val>
                                        </p:tav>
                                        <p:tav tm="100000">
                                          <p:val>
                                            <p:strVal val="#ppt_x"/>
                                          </p:val>
                                        </p:tav>
                                      </p:tavLst>
                                    </p:anim>
                                    <p:anim calcmode="lin" valueType="num">
                                      <p:cBhvr>
                                        <p:cTn id="9"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581</TotalTime>
  <Words>2516</Words>
  <Application>Microsoft Office PowerPoint</Application>
  <PresentationFormat>On-screen Show (16:9)</PresentationFormat>
  <Paragraphs>587</Paragraphs>
  <Slides>56</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F_nazanin</vt:lpstr>
      <vt:lpstr>Public Sans</vt:lpstr>
      <vt:lpstr>Rubik Black</vt:lpstr>
      <vt:lpstr>Vazir FD</vt:lpstr>
      <vt:lpstr>Vazirmatn</vt:lpstr>
      <vt:lpstr>Vazirmatn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جمع‌بندی</vt:lpstr>
      <vt:lpstr>منابع</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Mahdi Ali nejad</cp:lastModifiedBy>
  <cp:revision>34</cp:revision>
  <dcterms:modified xsi:type="dcterms:W3CDTF">2024-11-12T05:35:42Z</dcterms:modified>
</cp:coreProperties>
</file>